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Quattrocento Sans" panose="020B0604020202020204" charset="0"/>
      <p:regular r:id="rId59"/>
      <p:bold r:id="rId60"/>
      <p:italic r:id="rId61"/>
      <p:boldItalic r:id="rId62"/>
    </p:embeddedFont>
    <p:embeddedFont>
      <p:font typeface="Roboto" panose="020B0604020202020204" charset="0"/>
      <p:regular r:id="rId63"/>
      <p:bold r:id="rId64"/>
      <p:italic r:id="rId65"/>
      <p:boldItalic r:id="rId66"/>
    </p:embeddedFont>
    <p:embeddedFont>
      <p:font typeface="Roboto Medium" panose="020B0604020202020204" charset="0"/>
      <p:regular r:id="rId67"/>
      <p:bold r:id="rId68"/>
      <p:italic r:id="rId69"/>
      <p:boldItalic r:id="rId70"/>
    </p:embeddedFont>
    <p:embeddedFont>
      <p:font typeface="Roboto Thin" panose="020B060402020202020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c6d55cc2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c6d55cc2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adca45898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adca45898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adca45898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adca45898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ae9cfaf3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ae9cfaf3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adca45898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adca45898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5cda7887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65cda7887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ae9cfaf3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ae9cfaf3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adca45898_1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adca45898_1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ae9cfaf3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ae9cfaf3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adca45898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adca45898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adca45898_1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adca45898_1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c6d55cc2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c6d55cc2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adca45898_1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adca45898_1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adca45898_1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adca45898_1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adca45898_1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adca45898_1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adca45898_1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adca45898_1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adca45898_1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adca45898_1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adca45898_1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adca45898_1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adca45898_1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adca45898_1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adca45898_1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adca45898_1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adca45898_1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adca45898_1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adca45898_1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adca45898_1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6adca45898_1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6adca45898_1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6adca45898_1_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6adca45898_1_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adca45898_1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adca45898_1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6adca45898_1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6adca45898_1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adca45898_1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6adca45898_1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adca45898_1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adca45898_1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adca45898_1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6adca45898_1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adca45898_1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adca45898_1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adca45898_1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adca45898_1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6adca45898_1_1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6adca45898_1_1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5cda78870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5cda78870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What is Additive Manufacturing?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adca45898_1_1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6adca45898_1_1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ae9cfaf3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ae9cfaf3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6adca45898_1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6adca45898_1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6adca45898_1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6adca45898_1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6ae9cfaf3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6ae9cfaf3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6adca45898_1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6adca45898_1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6adca45898_1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6adca45898_1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ae9cfaf3f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ae9cfaf3f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65cda78870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65cda78870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65cda7887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65cda7887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cda7887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cda78870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65cda7887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65cda7887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ae9cfaf3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ae9cfaf3f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5c6d55cc2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5c6d55cc2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adca4589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adca45898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adca45898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adca45898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adca45898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adca45898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adca4589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adca4589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Quattrocento Sans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50"/>
              <a:buFont typeface="Quattrocento Sans"/>
              <a:buNone/>
              <a:defRPr sz="1350"/>
            </a:lvl3pPr>
            <a:lvl4pPr lvl="3" algn="ctr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1651161" y="6356359"/>
            <a:ext cx="68641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radecimentos">
  <p:cSld name="Agradecimento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strutura">
  <p:cSld name="Estrutur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771677" y="1804880"/>
            <a:ext cx="4211556" cy="410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563175" y="948254"/>
            <a:ext cx="2609134" cy="111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2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563069" y="280005"/>
            <a:ext cx="4575957" cy="60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2"/>
              <a:buFont typeface="Quattrocento Sans"/>
              <a:buNone/>
              <a:defRPr sz="248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887393" y="1197536"/>
            <a:ext cx="4629150" cy="4663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4104" algn="l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504"/>
              <a:buFont typeface="Quattrocento Sans"/>
              <a:buChar char="-"/>
              <a:defRPr sz="1504"/>
            </a:lvl1pPr>
            <a:lvl2pPr marL="914400" lvl="1" indent="-324104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504"/>
              <a:buFont typeface="Quattrocento Sans"/>
              <a:buChar char="-"/>
              <a:defRPr sz="1504"/>
            </a:lvl2pPr>
            <a:lvl3pPr marL="1371600" lvl="2" indent="-324103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504"/>
              <a:buFont typeface="Quattrocento Sans"/>
              <a:buChar char="-"/>
              <a:defRPr sz="1504"/>
            </a:lvl3pPr>
            <a:lvl4pPr marL="1828800" lvl="3" indent="-324103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504"/>
              <a:buFont typeface="Quattrocento Sans"/>
              <a:buChar char="-"/>
              <a:defRPr sz="1504"/>
            </a:lvl4pPr>
            <a:lvl5pPr marL="2286000" lvl="4" indent="-324104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504"/>
              <a:buFont typeface="Quattrocento Sans"/>
              <a:buChar char="-"/>
              <a:defRPr sz="1504"/>
            </a:lvl5pPr>
            <a:lvl6pPr marL="2743200" lvl="5" indent="-331978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Char char="•"/>
              <a:defRPr sz="1628"/>
            </a:lvl6pPr>
            <a:lvl7pPr marL="3200400" lvl="6" indent="-331978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Char char="•"/>
              <a:defRPr sz="1628"/>
            </a:lvl7pPr>
            <a:lvl8pPr marL="3657600" lvl="7" indent="-331978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Char char="•"/>
              <a:defRPr sz="1628"/>
            </a:lvl8pPr>
            <a:lvl9pPr marL="4114800" lvl="8" indent="-331978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Char char="•"/>
              <a:defRPr sz="1628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629844" y="1197536"/>
            <a:ext cx="2949179" cy="467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504"/>
              <a:buFont typeface="Quattrocento Sans"/>
              <a:buNone/>
              <a:defRPr sz="1504"/>
            </a:lvl1pPr>
            <a:lvl2pPr marL="914400" lvl="1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142"/>
              <a:buFont typeface="Quattrocento Sans"/>
              <a:buNone/>
              <a:defRPr sz="1142"/>
            </a:lvl2pPr>
            <a:lvl3pPr marL="1371600" lvl="2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977"/>
              <a:buFont typeface="Quattrocento Sans"/>
              <a:buNone/>
              <a:defRPr sz="977"/>
            </a:lvl3pPr>
            <a:lvl4pPr marL="1828800" lvl="3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Font typeface="Quattrocento Sans"/>
              <a:buNone/>
              <a:defRPr sz="814"/>
            </a:lvl4pPr>
            <a:lvl5pPr marL="2286000" lvl="4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Font typeface="Quattrocento Sans"/>
              <a:buNone/>
              <a:defRPr sz="814"/>
            </a:lvl5pPr>
            <a:lvl6pPr marL="2743200" lvl="5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None/>
              <a:defRPr sz="814"/>
            </a:lvl6pPr>
            <a:lvl7pPr marL="3200400" lvl="6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None/>
              <a:defRPr sz="814"/>
            </a:lvl7pPr>
            <a:lvl8pPr marL="3657600" lvl="7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None/>
              <a:defRPr sz="814"/>
            </a:lvl8pPr>
            <a:lvl9pPr marL="4114800" lvl="8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None/>
              <a:defRPr sz="814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dt" idx="10"/>
          </p:nvPr>
        </p:nvSpPr>
        <p:spPr>
          <a:xfrm>
            <a:off x="6457951" y="63563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ftr" idx="11"/>
          </p:nvPr>
        </p:nvSpPr>
        <p:spPr>
          <a:xfrm>
            <a:off x="1651161" y="6356359"/>
            <a:ext cx="68641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>
  <p:cSld name="Imagem com Legenda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63069" y="280005"/>
            <a:ext cx="4575957" cy="60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2"/>
              <a:buFont typeface="Quattrocento Sans"/>
              <a:buNone/>
              <a:defRPr sz="248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629844" y="1197536"/>
            <a:ext cx="2949179" cy="4671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504"/>
              <a:buFont typeface="Quattrocento Sans"/>
              <a:buNone/>
              <a:defRPr sz="1504"/>
            </a:lvl1pPr>
            <a:lvl2pPr marL="914400" lvl="1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142"/>
              <a:buFont typeface="Quattrocento Sans"/>
              <a:buNone/>
              <a:defRPr sz="1142"/>
            </a:lvl2pPr>
            <a:lvl3pPr marL="1371600" lvl="2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977"/>
              <a:buFont typeface="Quattrocento Sans"/>
              <a:buNone/>
              <a:defRPr sz="977"/>
            </a:lvl3pPr>
            <a:lvl4pPr marL="1828800" lvl="3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Font typeface="Quattrocento Sans"/>
              <a:buNone/>
              <a:defRPr sz="814"/>
            </a:lvl4pPr>
            <a:lvl5pPr marL="2286000" lvl="4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Font typeface="Quattrocento Sans"/>
              <a:buNone/>
              <a:defRPr sz="814"/>
            </a:lvl5pPr>
            <a:lvl6pPr marL="2743200" lvl="5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None/>
              <a:defRPr sz="814"/>
            </a:lvl6pPr>
            <a:lvl7pPr marL="3200400" lvl="6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None/>
              <a:defRPr sz="814"/>
            </a:lvl7pPr>
            <a:lvl8pPr marL="3657600" lvl="7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None/>
              <a:defRPr sz="814"/>
            </a:lvl8pPr>
            <a:lvl9pPr marL="4114800" lvl="8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815"/>
              <a:buNone/>
              <a:defRPr sz="814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dt" idx="10"/>
          </p:nvPr>
        </p:nvSpPr>
        <p:spPr>
          <a:xfrm>
            <a:off x="6457951" y="63563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ftr" idx="11"/>
          </p:nvPr>
        </p:nvSpPr>
        <p:spPr>
          <a:xfrm>
            <a:off x="1651161" y="6356359"/>
            <a:ext cx="68641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6" name="Google Shape;76;p14"/>
          <p:cNvSpPr>
            <a:spLocks noGrp="1"/>
          </p:cNvSpPr>
          <p:nvPr>
            <p:ph type="pic" idx="2"/>
          </p:nvPr>
        </p:nvSpPr>
        <p:spPr>
          <a:xfrm>
            <a:off x="3887393" y="1197534"/>
            <a:ext cx="4627957" cy="4671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Char char="-"/>
              <a:defRPr sz="1628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Char char="-"/>
              <a:defRPr sz="1628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Char char="-"/>
              <a:defRPr sz="1628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Char char="-"/>
              <a:defRPr sz="1628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Char char="-"/>
              <a:defRPr sz="1628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466"/>
              <a:buFont typeface="Arial"/>
              <a:buChar char="•"/>
              <a:defRPr sz="14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466"/>
              <a:buFont typeface="Arial"/>
              <a:buChar char="•"/>
              <a:defRPr sz="14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466"/>
              <a:buFont typeface="Arial"/>
              <a:buChar char="•"/>
              <a:defRPr sz="14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466"/>
              <a:buFont typeface="Arial"/>
              <a:buChar char="•"/>
              <a:defRPr sz="14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1143000" y="4322360"/>
            <a:ext cx="2945848" cy="57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2"/>
          </p:nvPr>
        </p:nvSpPr>
        <p:spPr>
          <a:xfrm>
            <a:off x="1143001" y="3685000"/>
            <a:ext cx="2945846" cy="637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lt1"/>
              </a:buClr>
              <a:buSzPts val="3083"/>
              <a:buFont typeface="Quattrocento Sans"/>
              <a:buNone/>
              <a:defRPr sz="3083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None/>
              <a:defRPr/>
            </a:lvl4pPr>
            <a:lvl5pPr marL="2286000" lvl="4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142999" y="2179296"/>
            <a:ext cx="4346921" cy="141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33"/>
              <a:buFont typeface="Quattrocento Sans"/>
              <a:buNone/>
              <a:defRPr sz="3233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ção Título 1 Linha">
  <p:cSld name="Seção Título 1 Linh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384" cy="60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82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2168431" y="486304"/>
            <a:ext cx="2801676" cy="111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82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1651161" y="6356359"/>
            <a:ext cx="68641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28651" y="280005"/>
            <a:ext cx="4510376" cy="60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2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2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1pPr>
            <a:lvl2pPr marL="914400" lvl="1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28651" y="280005"/>
            <a:ext cx="4510376" cy="60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2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628652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1pPr>
            <a:lvl2pPr marL="914400" lvl="1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4629152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1pPr>
            <a:lvl2pPr marL="914400" lvl="1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dt" idx="10"/>
          </p:nvPr>
        </p:nvSpPr>
        <p:spPr>
          <a:xfrm>
            <a:off x="6457951" y="63563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ftr" idx="11"/>
          </p:nvPr>
        </p:nvSpPr>
        <p:spPr>
          <a:xfrm>
            <a:off x="1651161" y="6356359"/>
            <a:ext cx="68641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28651" y="280005"/>
            <a:ext cx="4510376" cy="60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2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629843" y="1681163"/>
            <a:ext cx="386834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954"/>
              <a:buFont typeface="Quattrocento Sans"/>
              <a:buNone/>
              <a:defRPr sz="1954" b="1"/>
            </a:lvl1pPr>
            <a:lvl2pPr marL="914400" lvl="1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None/>
              <a:defRPr sz="1628" b="1"/>
            </a:lvl2pPr>
            <a:lvl3pPr marL="1371600" lvl="2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466"/>
              <a:buFont typeface="Quattrocento Sans"/>
              <a:buNone/>
              <a:defRPr sz="1466" b="1"/>
            </a:lvl3pPr>
            <a:lvl4pPr marL="1828800" lvl="3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Font typeface="Quattrocento Sans"/>
              <a:buNone/>
              <a:defRPr sz="1303" b="1"/>
            </a:lvl4pPr>
            <a:lvl5pPr marL="2286000" lvl="4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Font typeface="Quattrocento Sans"/>
              <a:buNone/>
              <a:defRPr sz="1303" b="1"/>
            </a:lvl5pPr>
            <a:lvl6pPr marL="2743200" lvl="5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None/>
              <a:defRPr sz="1303" b="1"/>
            </a:lvl6pPr>
            <a:lvl7pPr marL="3200400" lvl="6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None/>
              <a:defRPr sz="1303" b="1"/>
            </a:lvl7pPr>
            <a:lvl8pPr marL="3657600" lvl="7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None/>
              <a:defRPr sz="1303" b="1"/>
            </a:lvl8pPr>
            <a:lvl9pPr marL="4114800" lvl="8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None/>
              <a:defRPr sz="1303" b="1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629843" y="2505075"/>
            <a:ext cx="386834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1pPr>
            <a:lvl2pPr marL="914400" lvl="1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4629153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954"/>
              <a:buFont typeface="Quattrocento Sans"/>
              <a:buNone/>
              <a:defRPr sz="1954" b="1"/>
            </a:lvl1pPr>
            <a:lvl2pPr marL="914400" lvl="1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None/>
              <a:defRPr sz="1628" b="1"/>
            </a:lvl2pPr>
            <a:lvl3pPr marL="1371600" lvl="2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466"/>
              <a:buFont typeface="Quattrocento Sans"/>
              <a:buNone/>
              <a:defRPr sz="1466" b="1"/>
            </a:lvl3pPr>
            <a:lvl4pPr marL="1828800" lvl="3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Font typeface="Quattrocento Sans"/>
              <a:buNone/>
              <a:defRPr sz="1303" b="1"/>
            </a:lvl4pPr>
            <a:lvl5pPr marL="2286000" lvl="4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Font typeface="Quattrocento Sans"/>
              <a:buNone/>
              <a:defRPr sz="1303" b="1"/>
            </a:lvl5pPr>
            <a:lvl6pPr marL="2743200" lvl="5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None/>
              <a:defRPr sz="1303" b="1"/>
            </a:lvl6pPr>
            <a:lvl7pPr marL="3200400" lvl="6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None/>
              <a:defRPr sz="1303" b="1"/>
            </a:lvl7pPr>
            <a:lvl8pPr marL="3657600" lvl="7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None/>
              <a:defRPr sz="1303" b="1"/>
            </a:lvl8pPr>
            <a:lvl9pPr marL="4114800" lvl="8" indent="-2286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303"/>
              <a:buNone/>
              <a:defRPr sz="1303" b="1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4"/>
          </p:nvPr>
        </p:nvSpPr>
        <p:spPr>
          <a:xfrm>
            <a:off x="4629153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1pPr>
            <a:lvl2pPr marL="914400" lvl="1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marL="1371600" lvl="2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marL="2286000" lvl="4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dt" idx="10"/>
          </p:nvPr>
        </p:nvSpPr>
        <p:spPr>
          <a:xfrm>
            <a:off x="6457951" y="63563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ftr" idx="11"/>
          </p:nvPr>
        </p:nvSpPr>
        <p:spPr>
          <a:xfrm>
            <a:off x="1651161" y="6356359"/>
            <a:ext cx="68641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628651" y="280005"/>
            <a:ext cx="4510376" cy="60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2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dt" idx="10"/>
          </p:nvPr>
        </p:nvSpPr>
        <p:spPr>
          <a:xfrm>
            <a:off x="6457951" y="63563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ftr" idx="11"/>
          </p:nvPr>
        </p:nvSpPr>
        <p:spPr>
          <a:xfrm>
            <a:off x="1651161" y="6356359"/>
            <a:ext cx="68641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6457951" y="6356358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1651161" y="6356359"/>
            <a:ext cx="68641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27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1978" algn="l" rtl="0">
              <a:lnSpc>
                <a:spcPct val="90000"/>
              </a:lnSpc>
              <a:spcBef>
                <a:spcPts val="815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Char char="-"/>
              <a:defRPr sz="1628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31978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Char char="-"/>
              <a:defRPr sz="1628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1978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Char char="-"/>
              <a:defRPr sz="1628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31978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Char char="-"/>
              <a:defRPr sz="1628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31978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628"/>
              <a:buFont typeface="Quattrocento Sans"/>
              <a:buChar char="-"/>
              <a:defRPr sz="1628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21691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466"/>
              <a:buFont typeface="Arial"/>
              <a:buChar char="•"/>
              <a:defRPr sz="14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1691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466"/>
              <a:buFont typeface="Arial"/>
              <a:buChar char="•"/>
              <a:defRPr sz="14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1690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466"/>
              <a:buFont typeface="Arial"/>
              <a:buChar char="•"/>
              <a:defRPr sz="14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1690" algn="l" rtl="0">
              <a:lnSpc>
                <a:spcPct val="9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1466"/>
              <a:buFont typeface="Arial"/>
              <a:buChar char="•"/>
              <a:defRPr sz="14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ftr" idx="11"/>
          </p:nvPr>
        </p:nvSpPr>
        <p:spPr>
          <a:xfrm>
            <a:off x="1651161" y="6356359"/>
            <a:ext cx="68641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7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09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7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97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97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97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97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97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97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97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97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628651" y="280005"/>
            <a:ext cx="4510376" cy="601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2"/>
              <a:buFont typeface="Quattrocento Sans"/>
              <a:buNone/>
              <a:defRPr sz="2482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phy.com/gifs/how-laser-works-dYlZEmJoVRl28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1143000" y="4322350"/>
            <a:ext cx="4846800" cy="111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Calil Amaral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Orientador: Milton Pereira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Co-orientador: Walter Lindolfo Weingaertner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2"/>
          </p:nvPr>
        </p:nvSpPr>
        <p:spPr>
          <a:xfrm>
            <a:off x="1142999" y="3761200"/>
            <a:ext cx="5557800" cy="637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2000"/>
              <a:t>Master thesis Project</a:t>
            </a:r>
            <a:endParaRPr sz="2000"/>
          </a:p>
        </p:txBody>
      </p:sp>
      <p:sp>
        <p:nvSpPr>
          <p:cNvPr id="83" name="Google Shape;83;p15"/>
          <p:cNvSpPr txBox="1">
            <a:spLocks noGrp="1"/>
          </p:cNvSpPr>
          <p:nvPr>
            <p:ph type="ctrTitle"/>
          </p:nvPr>
        </p:nvSpPr>
        <p:spPr>
          <a:xfrm>
            <a:off x="1143000" y="1776175"/>
            <a:ext cx="6893700" cy="1822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Mechanical Properties of Metallic Components Additively Manufactured by Directed Energy Deposition Laser with Powder as Feedstock Material</a:t>
            </a:r>
            <a:endParaRPr sz="2800"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3099150" y="6163535"/>
            <a:ext cx="2945700" cy="575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08/11/2019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INTRODUCTION</a:t>
            </a:r>
            <a:endParaRPr sz="200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0" y="1359400"/>
            <a:ext cx="1890944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General objective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520200" y="2494775"/>
            <a:ext cx="8079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 a method to </a:t>
            </a:r>
            <a:r>
              <a:rPr lang="pt-BR" sz="3600">
                <a:solidFill>
                  <a:srgbClr val="F4D7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the effects of key geometrical and processing parameters on the mechanical properties</a:t>
            </a:r>
            <a:r>
              <a:rPr lang="pt-BR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samples produced by DED-LP.</a:t>
            </a:r>
            <a:endParaRPr sz="3600"/>
          </a:p>
        </p:txBody>
      </p:sp>
      <p:sp>
        <p:nvSpPr>
          <p:cNvPr id="266" name="Google Shape;266;p24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INTRODUCTION</a:t>
            </a:r>
            <a:endParaRPr sz="2000"/>
          </a:p>
        </p:txBody>
      </p:sp>
      <p:sp>
        <p:nvSpPr>
          <p:cNvPr id="272" name="Google Shape;272;p25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0" y="1359400"/>
            <a:ext cx="16986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Specific objectives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520200" y="1900275"/>
            <a:ext cx="8079000" cy="1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	Select from the literature, critical geometric features that can induce variation in mechanical properties (e.g. aspect ratio, wall thickness, curvature radius and part height)</a:t>
            </a:r>
            <a:endParaRPr sz="2000"/>
          </a:p>
        </p:txBody>
      </p:sp>
      <p:sp>
        <p:nvSpPr>
          <p:cNvPr id="275" name="Google Shape;275;p25"/>
          <p:cNvSpPr txBox="1"/>
          <p:nvPr/>
        </p:nvSpPr>
        <p:spPr>
          <a:xfrm>
            <a:off x="520200" y="3015075"/>
            <a:ext cx="8079000" cy="1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	Select from the literature, critical processing parameters (e.g. processing speed, laser power, processing strategies and overlap distance) that can induce mechanical property variation;</a:t>
            </a:r>
            <a:endParaRPr sz="2000"/>
          </a:p>
        </p:txBody>
      </p:sp>
      <p:sp>
        <p:nvSpPr>
          <p:cNvPr id="276" name="Google Shape;276;p25"/>
          <p:cNvSpPr txBox="1"/>
          <p:nvPr/>
        </p:nvSpPr>
        <p:spPr>
          <a:xfrm>
            <a:off x="520200" y="4128321"/>
            <a:ext cx="80790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	Define processing parameter levels that result in a stable process for manufacturing the selected geometric features;</a:t>
            </a:r>
            <a:endParaRPr sz="2000"/>
          </a:p>
        </p:txBody>
      </p:sp>
      <p:sp>
        <p:nvSpPr>
          <p:cNvPr id="277" name="Google Shape;277;p25"/>
          <p:cNvSpPr txBox="1"/>
          <p:nvPr/>
        </p:nvSpPr>
        <p:spPr>
          <a:xfrm>
            <a:off x="520200" y="4921221"/>
            <a:ext cx="80790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	Successfully manufacture geometries with selected features and machine local samples for uniaxial tensile tests;</a:t>
            </a:r>
            <a:endParaRPr sz="2000"/>
          </a:p>
        </p:txBody>
      </p:sp>
      <p:sp>
        <p:nvSpPr>
          <p:cNvPr id="278" name="Google Shape;278;p25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INTRODUCTION</a:t>
            </a:r>
            <a:endParaRPr sz="2000"/>
          </a:p>
        </p:txBody>
      </p: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0" y="1359400"/>
            <a:ext cx="16986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Specific objectives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" name="Google Shape;286;p26"/>
          <p:cNvSpPr txBox="1"/>
          <p:nvPr/>
        </p:nvSpPr>
        <p:spPr>
          <a:xfrm>
            <a:off x="520200" y="1900275"/>
            <a:ext cx="8079000" cy="17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	Conduct mechanical tests to characterize: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	Elastic modulus (E);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	Elastic limit (Se);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	Tensile strength (Su);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d.	Elongation at fracture (ε);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6"/>
          <p:cNvSpPr txBox="1"/>
          <p:nvPr/>
        </p:nvSpPr>
        <p:spPr>
          <a:xfrm>
            <a:off x="520200" y="3615375"/>
            <a:ext cx="8079000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	Report the dependency of the measured values on the build direction and other geometric and process parameters;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520200" y="4427550"/>
            <a:ext cx="8079000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	Compare properties with those manufactured by a conventional process;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26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>
            <a:spLocks noGrp="1"/>
          </p:cNvSpPr>
          <p:nvPr>
            <p:ph type="body" idx="1"/>
          </p:nvPr>
        </p:nvSpPr>
        <p:spPr>
          <a:xfrm>
            <a:off x="3771675" y="1804875"/>
            <a:ext cx="5035500" cy="41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INTRODUCTION</a:t>
            </a:r>
            <a:endParaRPr sz="20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Objectives</a:t>
            </a:r>
            <a:endParaRPr sz="12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LITERATURE REVIEW</a:t>
            </a:r>
            <a:endParaRPr sz="20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Additive Manufacturing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Directed Energy Deposition (DED)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Directed Energy Deposition Laser with Powder (DED-LP)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Laser Technology</a:t>
            </a:r>
            <a:endParaRPr sz="12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MATERIALS AND METHODS</a:t>
            </a:r>
            <a:endParaRPr sz="20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Methodology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Technical and Financial Resources</a:t>
            </a:r>
            <a:endParaRPr sz="12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SCHEDULE</a:t>
            </a:r>
            <a:endParaRPr sz="20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REFERENCES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295" name="Google Shape;295;p27"/>
          <p:cNvSpPr txBox="1">
            <a:spLocks noGrp="1"/>
          </p:cNvSpPr>
          <p:nvPr>
            <p:ph type="title"/>
          </p:nvPr>
        </p:nvSpPr>
        <p:spPr>
          <a:xfrm>
            <a:off x="563175" y="948254"/>
            <a:ext cx="2609100" cy="11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body" idx="1"/>
          </p:nvPr>
        </p:nvSpPr>
        <p:spPr>
          <a:xfrm>
            <a:off x="0" y="2962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</a:pPr>
            <a:r>
              <a:rPr lang="pt-BR"/>
              <a:t>LITERATURE REVIEW</a:t>
            </a:r>
            <a:endParaRPr/>
          </a:p>
        </p:txBody>
      </p:sp>
      <p:sp>
        <p:nvSpPr>
          <p:cNvPr id="303" name="Google Shape;303;p2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rPr lang="pt-BR"/>
              <a:t>Directed Energy Deposition, laser technology, process description and resulting properties</a:t>
            </a:r>
            <a:endParaRPr/>
          </a:p>
        </p:txBody>
      </p:sp>
      <p:sp>
        <p:nvSpPr>
          <p:cNvPr id="304" name="Google Shape;304;p28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310" name="Google Shape;310;p29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311" name="Google Shape;311;p29"/>
          <p:cNvSpPr/>
          <p:nvPr/>
        </p:nvSpPr>
        <p:spPr>
          <a:xfrm>
            <a:off x="0" y="1359400"/>
            <a:ext cx="21057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Additive Manufacturing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12" name="Google Shape;3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975" y="1689101"/>
            <a:ext cx="6047375" cy="44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9"/>
          <p:cNvSpPr txBox="1"/>
          <p:nvPr/>
        </p:nvSpPr>
        <p:spPr>
          <a:xfrm>
            <a:off x="2822663" y="6216050"/>
            <a:ext cx="30000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(GIBSON; ROSEN; STUCKER, 2015)</a:t>
            </a:r>
            <a:endParaRPr sz="1000"/>
          </a:p>
        </p:txBody>
      </p:sp>
      <p:sp>
        <p:nvSpPr>
          <p:cNvPr id="314" name="Google Shape;314;p29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grpSp>
        <p:nvGrpSpPr>
          <p:cNvPr id="320" name="Google Shape;320;p30"/>
          <p:cNvGrpSpPr/>
          <p:nvPr/>
        </p:nvGrpSpPr>
        <p:grpSpPr>
          <a:xfrm>
            <a:off x="249287" y="2537563"/>
            <a:ext cx="2254725" cy="2902068"/>
            <a:chOff x="1083025" y="1527516"/>
            <a:chExt cx="1834900" cy="2361709"/>
          </a:xfrm>
        </p:grpSpPr>
        <p:sp>
          <p:nvSpPr>
            <p:cNvPr id="321" name="Google Shape;321;p30"/>
            <p:cNvSpPr txBox="1"/>
            <p:nvPr/>
          </p:nvSpPr>
          <p:spPr>
            <a:xfrm>
              <a:off x="1548915" y="1527516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1892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" name="Google Shape;322;p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Blanther</a:t>
              </a:r>
              <a:endParaRPr sz="16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3" name="Google Shape;323;p3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Moldes para mapas topográficos</a:t>
              </a:r>
              <a:endParaRPr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4" name="Google Shape;324;p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5" name="Google Shape;325;p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30"/>
          <p:cNvGrpSpPr/>
          <p:nvPr/>
        </p:nvGrpSpPr>
        <p:grpSpPr>
          <a:xfrm>
            <a:off x="2349303" y="2537563"/>
            <a:ext cx="2254725" cy="2902080"/>
            <a:chOff x="1083025" y="1527516"/>
            <a:chExt cx="1834900" cy="2361718"/>
          </a:xfrm>
        </p:grpSpPr>
        <p:sp>
          <p:nvSpPr>
            <p:cNvPr id="328" name="Google Shape;328;p30"/>
            <p:cNvSpPr txBox="1"/>
            <p:nvPr/>
          </p:nvSpPr>
          <p:spPr>
            <a:xfrm>
              <a:off x="1546697" y="1527516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1972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" name="Google Shape;329;p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Matsubara</a:t>
              </a:r>
              <a:endParaRPr sz="10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0"/>
            <p:cNvSpPr txBox="1"/>
            <p:nvPr/>
          </p:nvSpPr>
          <p:spPr>
            <a:xfrm>
              <a:off x="1215692" y="3151834"/>
              <a:ext cx="1470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Mitsubishi Motors; Cura seletiva de resinas fotopolimerizáveis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1" name="Google Shape;331;p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" name="Google Shape;332;p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30"/>
          <p:cNvGrpSpPr/>
          <p:nvPr/>
        </p:nvGrpSpPr>
        <p:grpSpPr>
          <a:xfrm>
            <a:off x="4466628" y="2537563"/>
            <a:ext cx="2254725" cy="2902068"/>
            <a:chOff x="1083025" y="1527516"/>
            <a:chExt cx="1834900" cy="2361709"/>
          </a:xfrm>
        </p:grpSpPr>
        <p:sp>
          <p:nvSpPr>
            <p:cNvPr id="335" name="Google Shape;335;p30"/>
            <p:cNvSpPr txBox="1"/>
            <p:nvPr/>
          </p:nvSpPr>
          <p:spPr>
            <a:xfrm>
              <a:off x="1546697" y="1527516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1998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6" name="Google Shape;336;p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Sandia</a:t>
              </a:r>
              <a:endParaRPr sz="10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" name="Google Shape;337;p3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LENS - Laser Engineered Net Shaping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8" name="Google Shape;338;p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9" name="Google Shape;339;p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30"/>
          <p:cNvGrpSpPr/>
          <p:nvPr/>
        </p:nvGrpSpPr>
        <p:grpSpPr>
          <a:xfrm>
            <a:off x="6595828" y="2537575"/>
            <a:ext cx="2254725" cy="2902067"/>
            <a:chOff x="1083025" y="1527516"/>
            <a:chExt cx="1834900" cy="2361708"/>
          </a:xfrm>
        </p:grpSpPr>
        <p:sp>
          <p:nvSpPr>
            <p:cNvPr id="342" name="Google Shape;342;p30"/>
            <p:cNvSpPr txBox="1"/>
            <p:nvPr/>
          </p:nvSpPr>
          <p:spPr>
            <a:xfrm>
              <a:off x="1546697" y="1527516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2009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30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ASTM F42</a:t>
              </a:r>
              <a:endParaRPr sz="16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30"/>
            <p:cNvSpPr txBox="1"/>
            <p:nvPr/>
          </p:nvSpPr>
          <p:spPr>
            <a:xfrm>
              <a:off x="1215692" y="3151824"/>
              <a:ext cx="1683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Formação do comitê para manufatura aditiva</a:t>
              </a: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5" name="Google Shape;345;p30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46" name="Google Shape;346;p30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8" name="Google Shape;3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300" y="1652800"/>
            <a:ext cx="1022775" cy="8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0"/>
          <p:cNvSpPr txBox="1"/>
          <p:nvPr/>
        </p:nvSpPr>
        <p:spPr>
          <a:xfrm>
            <a:off x="6797088" y="5234375"/>
            <a:ext cx="18522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(Bae et. Al, 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0" name="Google Shape;3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051" y="1793550"/>
            <a:ext cx="1569900" cy="6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2504000" y="5919250"/>
            <a:ext cx="21657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(Volpato et. Al, 2017)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2025" y="1622075"/>
            <a:ext cx="973625" cy="8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/>
          <p:nvPr/>
        </p:nvSpPr>
        <p:spPr>
          <a:xfrm>
            <a:off x="0" y="1359400"/>
            <a:ext cx="21057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Additive Manufacturing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4" name="Google Shape;354;p30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361" name="Google Shape;361;p31"/>
          <p:cNvSpPr/>
          <p:nvPr/>
        </p:nvSpPr>
        <p:spPr>
          <a:xfrm>
            <a:off x="0" y="1359400"/>
            <a:ext cx="21057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Additive Manufacturing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62" name="Google Shape;362;p31"/>
          <p:cNvGrpSpPr/>
          <p:nvPr/>
        </p:nvGrpSpPr>
        <p:grpSpPr>
          <a:xfrm>
            <a:off x="1030943" y="1905161"/>
            <a:ext cx="2602607" cy="569808"/>
            <a:chOff x="1593013" y="1558415"/>
            <a:chExt cx="2939802" cy="643632"/>
          </a:xfrm>
        </p:grpSpPr>
        <p:grpSp>
          <p:nvGrpSpPr>
            <p:cNvPr id="363" name="Google Shape;363;p31"/>
            <p:cNvGrpSpPr/>
            <p:nvPr/>
          </p:nvGrpSpPr>
          <p:grpSpPr>
            <a:xfrm>
              <a:off x="1593013" y="1558415"/>
              <a:ext cx="2939802" cy="643632"/>
              <a:chOff x="1593025" y="2322568"/>
              <a:chExt cx="2939802" cy="643632"/>
            </a:xfrm>
          </p:grpSpPr>
          <p:sp>
            <p:nvSpPr>
              <p:cNvPr id="364" name="Google Shape;364;p3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1"/>
              <p:cNvSpPr/>
              <p:nvPr/>
            </p:nvSpPr>
            <p:spPr>
              <a:xfrm>
                <a:off x="1593025" y="2323600"/>
                <a:ext cx="690000" cy="6426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01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</p:grpSp>
        <p:sp>
          <p:nvSpPr>
            <p:cNvPr id="367" name="Google Shape;367;p31"/>
            <p:cNvSpPr/>
            <p:nvPr/>
          </p:nvSpPr>
          <p:spPr>
            <a:xfrm>
              <a:off x="2315200" y="1632299"/>
              <a:ext cx="1940700" cy="495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VAT Photopolymerization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8" name="Google Shape;368;p31"/>
          <p:cNvGrpSpPr/>
          <p:nvPr/>
        </p:nvGrpSpPr>
        <p:grpSpPr>
          <a:xfrm>
            <a:off x="1030943" y="2542422"/>
            <a:ext cx="2602607" cy="569808"/>
            <a:chOff x="1593013" y="2278240"/>
            <a:chExt cx="2939802" cy="643632"/>
          </a:xfrm>
        </p:grpSpPr>
        <p:grpSp>
          <p:nvGrpSpPr>
            <p:cNvPr id="369" name="Google Shape;369;p31"/>
            <p:cNvGrpSpPr/>
            <p:nvPr/>
          </p:nvGrpSpPr>
          <p:grpSpPr>
            <a:xfrm>
              <a:off x="1593013" y="2278240"/>
              <a:ext cx="2939802" cy="643632"/>
              <a:chOff x="1593025" y="2322568"/>
              <a:chExt cx="2939802" cy="643632"/>
            </a:xfrm>
          </p:grpSpPr>
          <p:sp>
            <p:nvSpPr>
              <p:cNvPr id="370" name="Google Shape;370;p3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1593025" y="2323600"/>
                <a:ext cx="690000" cy="6426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02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</p:grpSp>
        <p:sp>
          <p:nvSpPr>
            <p:cNvPr id="373" name="Google Shape;373;p31"/>
            <p:cNvSpPr/>
            <p:nvPr/>
          </p:nvSpPr>
          <p:spPr>
            <a:xfrm>
              <a:off x="2361350" y="2352111"/>
              <a:ext cx="1940700" cy="495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Powder Bed Fusion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" name="Google Shape;374;p31"/>
          <p:cNvGrpSpPr/>
          <p:nvPr/>
        </p:nvGrpSpPr>
        <p:grpSpPr>
          <a:xfrm>
            <a:off x="1030943" y="3179683"/>
            <a:ext cx="2602607" cy="569808"/>
            <a:chOff x="1593013" y="2998065"/>
            <a:chExt cx="2939802" cy="643632"/>
          </a:xfrm>
        </p:grpSpPr>
        <p:grpSp>
          <p:nvGrpSpPr>
            <p:cNvPr id="375" name="Google Shape;375;p31"/>
            <p:cNvGrpSpPr/>
            <p:nvPr/>
          </p:nvGrpSpPr>
          <p:grpSpPr>
            <a:xfrm>
              <a:off x="1593013" y="2998065"/>
              <a:ext cx="2939802" cy="643632"/>
              <a:chOff x="1593025" y="2322568"/>
              <a:chExt cx="2939802" cy="643632"/>
            </a:xfrm>
          </p:grpSpPr>
          <p:sp>
            <p:nvSpPr>
              <p:cNvPr id="376" name="Google Shape;376;p3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1593025" y="2323600"/>
                <a:ext cx="690000" cy="6426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03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</p:grpSp>
        <p:sp>
          <p:nvSpPr>
            <p:cNvPr id="379" name="Google Shape;379;p31"/>
            <p:cNvSpPr/>
            <p:nvPr/>
          </p:nvSpPr>
          <p:spPr>
            <a:xfrm>
              <a:off x="2391400" y="3104850"/>
              <a:ext cx="1736100" cy="495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Binder Jetting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1030943" y="5078492"/>
            <a:ext cx="2602607" cy="569808"/>
            <a:chOff x="1593013" y="3717890"/>
            <a:chExt cx="2939802" cy="643632"/>
          </a:xfrm>
        </p:grpSpPr>
        <p:grpSp>
          <p:nvGrpSpPr>
            <p:cNvPr id="381" name="Google Shape;381;p31"/>
            <p:cNvGrpSpPr/>
            <p:nvPr/>
          </p:nvGrpSpPr>
          <p:grpSpPr>
            <a:xfrm>
              <a:off x="1593013" y="3717890"/>
              <a:ext cx="2939802" cy="643632"/>
              <a:chOff x="1593025" y="2322568"/>
              <a:chExt cx="2939802" cy="643632"/>
            </a:xfrm>
          </p:grpSpPr>
          <p:sp>
            <p:nvSpPr>
              <p:cNvPr id="382" name="Google Shape;382;p3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1593025" y="2323600"/>
                <a:ext cx="690000" cy="6426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06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</p:grpSp>
        <p:sp>
          <p:nvSpPr>
            <p:cNvPr id="385" name="Google Shape;385;p31"/>
            <p:cNvSpPr/>
            <p:nvPr/>
          </p:nvSpPr>
          <p:spPr>
            <a:xfrm>
              <a:off x="2315200" y="3791761"/>
              <a:ext cx="1940700" cy="495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Material Jetting</a:t>
              </a:r>
              <a:endParaRPr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386" name="Google Shape;386;p31"/>
          <p:cNvGrpSpPr/>
          <p:nvPr/>
        </p:nvGrpSpPr>
        <p:grpSpPr>
          <a:xfrm>
            <a:off x="1030943" y="4454205"/>
            <a:ext cx="2602607" cy="569808"/>
            <a:chOff x="1593013" y="4437715"/>
            <a:chExt cx="2939802" cy="643632"/>
          </a:xfrm>
        </p:grpSpPr>
        <p:grpSp>
          <p:nvGrpSpPr>
            <p:cNvPr id="387" name="Google Shape;387;p31"/>
            <p:cNvGrpSpPr/>
            <p:nvPr/>
          </p:nvGrpSpPr>
          <p:grpSpPr>
            <a:xfrm>
              <a:off x="1593013" y="4437715"/>
              <a:ext cx="2939802" cy="643632"/>
              <a:chOff x="1593025" y="2322568"/>
              <a:chExt cx="2939802" cy="643632"/>
            </a:xfrm>
          </p:grpSpPr>
          <p:sp>
            <p:nvSpPr>
              <p:cNvPr id="388" name="Google Shape;388;p3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1593025" y="2323600"/>
                <a:ext cx="690000" cy="6426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05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</p:grpSp>
        <p:sp>
          <p:nvSpPr>
            <p:cNvPr id="391" name="Google Shape;391;p31"/>
            <p:cNvSpPr/>
            <p:nvPr/>
          </p:nvSpPr>
          <p:spPr>
            <a:xfrm>
              <a:off x="2315200" y="4511586"/>
              <a:ext cx="1940700" cy="495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Sheet Lamination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2" name="Google Shape;392;p31"/>
          <p:cNvGrpSpPr/>
          <p:nvPr/>
        </p:nvGrpSpPr>
        <p:grpSpPr>
          <a:xfrm>
            <a:off x="1030943" y="5702702"/>
            <a:ext cx="2602607" cy="569808"/>
            <a:chOff x="1593013" y="5157540"/>
            <a:chExt cx="2939802" cy="643632"/>
          </a:xfrm>
        </p:grpSpPr>
        <p:grpSp>
          <p:nvGrpSpPr>
            <p:cNvPr id="393" name="Google Shape;393;p31"/>
            <p:cNvGrpSpPr/>
            <p:nvPr/>
          </p:nvGrpSpPr>
          <p:grpSpPr>
            <a:xfrm>
              <a:off x="1593013" y="5157540"/>
              <a:ext cx="2939802" cy="643632"/>
              <a:chOff x="1593025" y="2322568"/>
              <a:chExt cx="2939802" cy="643632"/>
            </a:xfrm>
          </p:grpSpPr>
          <p:sp>
            <p:nvSpPr>
              <p:cNvPr id="394" name="Google Shape;394;p3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 rot="-5400000">
                <a:off x="3501574" y="1934671"/>
                <a:ext cx="643356" cy="1419149"/>
              </a:xfrm>
              <a:prstGeom prst="flowChartOffpageConnector">
                <a:avLst/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1593025" y="2323600"/>
                <a:ext cx="690000" cy="642600"/>
              </a:xfrm>
              <a:prstGeom prst="rect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07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</p:grpSp>
        <p:sp>
          <p:nvSpPr>
            <p:cNvPr id="397" name="Google Shape;397;p31"/>
            <p:cNvSpPr/>
            <p:nvPr/>
          </p:nvSpPr>
          <p:spPr>
            <a:xfrm>
              <a:off x="2361350" y="5231411"/>
              <a:ext cx="1940700" cy="4959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Material Extrusion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98" name="Google Shape;398;p31"/>
          <p:cNvGrpSpPr/>
          <p:nvPr/>
        </p:nvGrpSpPr>
        <p:grpSpPr>
          <a:xfrm>
            <a:off x="1030943" y="3816885"/>
            <a:ext cx="2956448" cy="569801"/>
            <a:chOff x="1593013" y="5877373"/>
            <a:chExt cx="3339488" cy="643625"/>
          </a:xfrm>
        </p:grpSpPr>
        <p:grpSp>
          <p:nvGrpSpPr>
            <p:cNvPr id="399" name="Google Shape;399;p31"/>
            <p:cNvGrpSpPr/>
            <p:nvPr/>
          </p:nvGrpSpPr>
          <p:grpSpPr>
            <a:xfrm>
              <a:off x="1593013" y="5877373"/>
              <a:ext cx="3339488" cy="643625"/>
              <a:chOff x="1593025" y="2322575"/>
              <a:chExt cx="3339488" cy="643625"/>
            </a:xfrm>
          </p:grpSpPr>
          <p:sp>
            <p:nvSpPr>
              <p:cNvPr id="400" name="Google Shape;400;p31"/>
              <p:cNvSpPr/>
              <p:nvPr/>
            </p:nvSpPr>
            <p:spPr>
              <a:xfrm flipH="1">
                <a:off x="2283025" y="2322575"/>
                <a:ext cx="1844400" cy="642600"/>
              </a:xfrm>
              <a:prstGeom prst="rect">
                <a:avLst/>
              </a:prstGeom>
              <a:solidFill>
                <a:srgbClr val="2D6E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 rot="-5400000">
                <a:off x="3701425" y="1734852"/>
                <a:ext cx="643350" cy="1818825"/>
              </a:xfrm>
              <a:prstGeom prst="flowChartOffpageConnector">
                <a:avLst/>
              </a:prstGeom>
              <a:solidFill>
                <a:srgbClr val="2D6E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1593025" y="2323600"/>
                <a:ext cx="690000" cy="642600"/>
              </a:xfrm>
              <a:prstGeom prst="rect">
                <a:avLst/>
              </a:prstGeom>
              <a:solidFill>
                <a:srgbClr val="233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2600">
                    <a:solidFill>
                      <a:srgbClr val="FFFFFF"/>
                    </a:solidFill>
                    <a:latin typeface="Roboto Thin"/>
                    <a:ea typeface="Roboto Thin"/>
                    <a:cs typeface="Roboto Thin"/>
                    <a:sym typeface="Roboto Thin"/>
                  </a:rPr>
                  <a:t>04</a:t>
                </a:r>
                <a:endParaRPr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endParaRPr>
              </a:p>
            </p:txBody>
          </p:sp>
        </p:grpSp>
        <p:sp>
          <p:nvSpPr>
            <p:cNvPr id="403" name="Google Shape;403;p31"/>
            <p:cNvSpPr/>
            <p:nvPr/>
          </p:nvSpPr>
          <p:spPr>
            <a:xfrm>
              <a:off x="2361350" y="5951250"/>
              <a:ext cx="2405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Directed Energy Deposition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04" name="Google Shape;404;p31"/>
          <p:cNvSpPr txBox="1"/>
          <p:nvPr/>
        </p:nvSpPr>
        <p:spPr>
          <a:xfrm>
            <a:off x="4076575" y="2474975"/>
            <a:ext cx="4734600" cy="25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“DED is an additive manufacturing process in which</a:t>
            </a:r>
            <a:r>
              <a:rPr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30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focused thermal energy is used to fuse materials by melting as they are being deposited</a:t>
            </a:r>
            <a:r>
              <a:rPr lang="pt-BR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pt-BR" sz="16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1"/>
          <p:cNvSpPr txBox="1"/>
          <p:nvPr/>
        </p:nvSpPr>
        <p:spPr>
          <a:xfrm rot="-5400000">
            <a:off x="-818200" y="3820856"/>
            <a:ext cx="2655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2015</a:t>
            </a:r>
            <a:endParaRPr/>
          </a:p>
        </p:txBody>
      </p:sp>
      <p:sp>
        <p:nvSpPr>
          <p:cNvPr id="406" name="Google Shape;406;p31"/>
          <p:cNvSpPr txBox="1"/>
          <p:nvPr/>
        </p:nvSpPr>
        <p:spPr>
          <a:xfrm>
            <a:off x="6423075" y="4728625"/>
            <a:ext cx="21759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(ISO/ASTM 52900-15)</a:t>
            </a:r>
            <a:endParaRPr sz="1600">
              <a:solidFill>
                <a:srgbClr val="D9D9D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7" name="Google Shape;407;p31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INTRODUCTION</a:t>
            </a:r>
            <a:endParaRPr sz="2000"/>
          </a:p>
        </p:txBody>
      </p:sp>
      <p:sp>
        <p:nvSpPr>
          <p:cNvPr id="413" name="Google Shape;413;p32"/>
          <p:cNvSpPr txBox="1"/>
          <p:nvPr/>
        </p:nvSpPr>
        <p:spPr>
          <a:xfrm>
            <a:off x="4896175" y="1447275"/>
            <a:ext cx="29109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Quattrocento Sans"/>
                <a:ea typeface="Quattrocento Sans"/>
                <a:cs typeface="Quattrocento Sans"/>
                <a:sym typeface="Quattrocento Sans"/>
              </a:rPr>
              <a:t>Powder</a:t>
            </a:r>
            <a:r>
              <a:rPr lang="pt-BR" sz="180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pt-BR">
                <a:latin typeface="Quattrocento Sans"/>
                <a:ea typeface="Quattrocento Sans"/>
                <a:cs typeface="Quattrocento Sans"/>
                <a:sym typeface="Quattrocento Sans"/>
              </a:rPr>
              <a:t>Bed Fusion (PBF)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4" name="Google Shape;414;p32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415" name="Google Shape;415;p32"/>
          <p:cNvSpPr txBox="1"/>
          <p:nvPr/>
        </p:nvSpPr>
        <p:spPr>
          <a:xfrm>
            <a:off x="4705100" y="4216100"/>
            <a:ext cx="3438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Source: https://giphy.com/gifs/ge-3d-printing-aviation-jet-engine-5xA4HomdGgi2Y</a:t>
            </a:r>
            <a:endParaRPr sz="1000">
              <a:solidFill>
                <a:srgbClr val="D9D9D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732500" y="2900075"/>
            <a:ext cx="32166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Quattrocento Sans"/>
                <a:ea typeface="Quattrocento Sans"/>
                <a:cs typeface="Quattrocento Sans"/>
                <a:sym typeface="Quattrocento Sans"/>
              </a:rPr>
              <a:t>Directed Energy Deposition (DED-LP)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7" name="Google Shape;417;p32"/>
          <p:cNvSpPr/>
          <p:nvPr/>
        </p:nvSpPr>
        <p:spPr>
          <a:xfrm>
            <a:off x="0" y="1359400"/>
            <a:ext cx="4465468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Additive Manufacturing - DED and PBF technologies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8" name="Google Shape;4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63" y="3420825"/>
            <a:ext cx="4183068" cy="23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2"/>
          <p:cNvSpPr txBox="1"/>
          <p:nvPr/>
        </p:nvSpPr>
        <p:spPr>
          <a:xfrm>
            <a:off x="410750" y="5882888"/>
            <a:ext cx="3635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CCCCCC"/>
                </a:solidFill>
              </a:rPr>
              <a:t>Source: http://imgur.</a:t>
            </a:r>
            <a:r>
              <a:rPr lang="pt-BR" sz="100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</a:t>
            </a:r>
            <a:r>
              <a:rPr lang="pt-BR" sz="1000">
                <a:solidFill>
                  <a:srgbClr val="CCCCCC"/>
                </a:solidFill>
              </a:rPr>
              <a:t>/gallery/QkZgH</a:t>
            </a:r>
            <a:endParaRPr sz="1000">
              <a:solidFill>
                <a:srgbClr val="CCCCCC"/>
              </a:solidFill>
            </a:endParaRPr>
          </a:p>
        </p:txBody>
      </p:sp>
      <p:pic>
        <p:nvPicPr>
          <p:cNvPr id="420" name="Google Shape;4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074" y="1946175"/>
            <a:ext cx="4024700" cy="22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2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427" name="Google Shape;427;p33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428" name="Google Shape;4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87" y="1831975"/>
            <a:ext cx="8166425" cy="36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3"/>
          <p:cNvSpPr/>
          <p:nvPr/>
        </p:nvSpPr>
        <p:spPr>
          <a:xfrm>
            <a:off x="0" y="1359400"/>
            <a:ext cx="7918882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Additive</a:t>
            </a:r>
            <a:r>
              <a:rPr lang="pt-BR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Manufacturing - </a:t>
            </a:r>
            <a:r>
              <a:rPr lang="pt-BR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Directed</a:t>
            </a:r>
            <a:r>
              <a:rPr lang="pt-BR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Energy </a:t>
            </a:r>
            <a:r>
              <a:rPr lang="pt-BR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Deposition</a:t>
            </a:r>
            <a:r>
              <a:rPr lang="pt-BR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Laser </a:t>
            </a:r>
            <a:r>
              <a:rPr lang="pt-BR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</a:t>
            </a:r>
            <a:r>
              <a:rPr lang="pt-BR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pt-BR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Powder</a:t>
            </a:r>
            <a:r>
              <a:rPr lang="pt-BR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as </a:t>
            </a:r>
            <a:r>
              <a:rPr lang="pt-BR" dirty="0" err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feedstock</a:t>
            </a:r>
            <a:r>
              <a:rPr lang="pt-BR" dirty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(DED-LP)</a:t>
            </a:r>
            <a:endParaRPr dirty="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0" name="Google Shape;430;p33"/>
          <p:cNvSpPr/>
          <p:nvPr/>
        </p:nvSpPr>
        <p:spPr>
          <a:xfrm>
            <a:off x="785600" y="3758100"/>
            <a:ext cx="1475700" cy="1719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3"/>
          <p:cNvSpPr txBox="1"/>
          <p:nvPr/>
        </p:nvSpPr>
        <p:spPr>
          <a:xfrm>
            <a:off x="1001750" y="5477875"/>
            <a:ext cx="10434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(DED-LP)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32" name="Google Shape;432;p33"/>
          <p:cNvSpPr txBox="1"/>
          <p:nvPr/>
        </p:nvSpPr>
        <p:spPr>
          <a:xfrm>
            <a:off x="3739800" y="5734875"/>
            <a:ext cx="1664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(DASS; MORIDI, 2019)</a:t>
            </a:r>
            <a:endParaRPr/>
          </a:p>
        </p:txBody>
      </p:sp>
      <p:sp>
        <p:nvSpPr>
          <p:cNvPr id="433" name="Google Shape;433;p33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771675" y="1804875"/>
            <a:ext cx="5035500" cy="41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INTRODUCTION</a:t>
            </a:r>
            <a:endParaRPr sz="20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Objectives</a:t>
            </a:r>
            <a:endParaRPr sz="12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LITERATURE REVIEW</a:t>
            </a:r>
            <a:endParaRPr sz="20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Additive Manufacturing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Directed Energy Deposition (DED)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Laser Technology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Directed Energy Deposition Laser with Powder (DED-LP)</a:t>
            </a:r>
            <a:endParaRPr sz="12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MATERIALS AND METHODS</a:t>
            </a:r>
            <a:endParaRPr sz="20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Methodology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Technical and Financial Resources</a:t>
            </a:r>
            <a:endParaRPr sz="12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SCHEDULE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REFERENCES</a:t>
            </a:r>
            <a:endParaRPr sz="2000"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563175" y="948254"/>
            <a:ext cx="2609100" cy="11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0" y="2962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439" name="Google Shape;439;p34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440" name="Google Shape;440;p34"/>
          <p:cNvSpPr/>
          <p:nvPr/>
        </p:nvSpPr>
        <p:spPr>
          <a:xfrm>
            <a:off x="-1" y="1359400"/>
            <a:ext cx="5430575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Laser Technology - What is Laser and when it was created?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1" name="Google Shape;441;p34"/>
          <p:cNvSpPr txBox="1"/>
          <p:nvPr/>
        </p:nvSpPr>
        <p:spPr>
          <a:xfrm>
            <a:off x="389700" y="3396288"/>
            <a:ext cx="8364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</a:t>
            </a:r>
            <a:r>
              <a:rPr lang="pt-BR" sz="2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ight </a:t>
            </a:r>
            <a:r>
              <a:rPr lang="pt-BR" sz="2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r>
              <a:rPr lang="pt-BR" sz="2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mplification </a:t>
            </a:r>
            <a:r>
              <a:rPr lang="pt-BR" sz="2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r>
              <a:rPr lang="pt-BR" sz="2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timulated by </a:t>
            </a:r>
            <a:r>
              <a:rPr lang="pt-BR" sz="2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</a:t>
            </a:r>
            <a:r>
              <a:rPr lang="pt-BR" sz="2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mission of </a:t>
            </a:r>
            <a:r>
              <a:rPr lang="pt-BR" sz="2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</a:t>
            </a:r>
            <a:r>
              <a:rPr lang="pt-BR" sz="2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adiation</a:t>
            </a:r>
            <a:endParaRPr sz="26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2" name="Google Shape;442;p34"/>
          <p:cNvSpPr txBox="1"/>
          <p:nvPr/>
        </p:nvSpPr>
        <p:spPr>
          <a:xfrm>
            <a:off x="2124900" y="1871850"/>
            <a:ext cx="4894200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LASER</a:t>
            </a:r>
            <a:endParaRPr sz="10000" b="1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43" name="Google Shape;443;p34"/>
          <p:cNvGrpSpPr/>
          <p:nvPr/>
        </p:nvGrpSpPr>
        <p:grpSpPr>
          <a:xfrm>
            <a:off x="1553125" y="5041938"/>
            <a:ext cx="6037750" cy="1036663"/>
            <a:chOff x="1553125" y="4025563"/>
            <a:chExt cx="6037750" cy="1036663"/>
          </a:xfrm>
        </p:grpSpPr>
        <p:sp>
          <p:nvSpPr>
            <p:cNvPr id="444" name="Google Shape;444;p34"/>
            <p:cNvSpPr txBox="1"/>
            <p:nvPr/>
          </p:nvSpPr>
          <p:spPr>
            <a:xfrm>
              <a:off x="1553125" y="4252300"/>
              <a:ext cx="31734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>
                  <a:latin typeface="Quattrocento Sans"/>
                  <a:ea typeface="Quattrocento Sans"/>
                  <a:cs typeface="Quattrocento Sans"/>
                  <a:sym typeface="Quattrocento Sans"/>
                </a:rPr>
                <a:t>“A special type of light”</a:t>
              </a:r>
              <a:endParaRPr sz="22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5" name="Google Shape;445;p34"/>
            <p:cNvSpPr txBox="1"/>
            <p:nvPr/>
          </p:nvSpPr>
          <p:spPr>
            <a:xfrm>
              <a:off x="5430575" y="4025563"/>
              <a:ext cx="21603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>
                  <a:latin typeface="Quattrocento Sans"/>
                  <a:ea typeface="Quattrocento Sans"/>
                  <a:cs typeface="Quattrocento Sans"/>
                  <a:sym typeface="Quattrocento Sans"/>
                </a:rPr>
                <a:t>Wavelength (λ)</a:t>
              </a:r>
              <a:endParaRPr sz="22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46" name="Google Shape;446;p34"/>
            <p:cNvCxnSpPr>
              <a:stCxn id="444" idx="3"/>
              <a:endCxn id="445" idx="1"/>
            </p:cNvCxnSpPr>
            <p:nvPr/>
          </p:nvCxnSpPr>
          <p:spPr>
            <a:xfrm rot="10800000" flipH="1">
              <a:off x="4726525" y="4295500"/>
              <a:ext cx="704100" cy="2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34"/>
            <p:cNvCxnSpPr>
              <a:stCxn id="444" idx="3"/>
              <a:endCxn id="448" idx="1"/>
            </p:cNvCxnSpPr>
            <p:nvPr/>
          </p:nvCxnSpPr>
          <p:spPr>
            <a:xfrm>
              <a:off x="4726525" y="4580800"/>
              <a:ext cx="647700" cy="23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8" name="Google Shape;448;p34"/>
            <p:cNvSpPr txBox="1"/>
            <p:nvPr/>
          </p:nvSpPr>
          <p:spPr>
            <a:xfrm>
              <a:off x="5374325" y="4565575"/>
              <a:ext cx="1805700" cy="4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>
                  <a:latin typeface="Quattrocento Sans"/>
                  <a:ea typeface="Quattrocento Sans"/>
                  <a:cs typeface="Quattrocento Sans"/>
                  <a:sym typeface="Quattrocento Sans"/>
                </a:rPr>
                <a:t>Intensity (I)</a:t>
              </a:r>
              <a:endParaRPr sz="22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9" name="Google Shape;449;p34"/>
            <p:cNvSpPr txBox="1"/>
            <p:nvPr/>
          </p:nvSpPr>
          <p:spPr>
            <a:xfrm>
              <a:off x="1910350" y="4732525"/>
              <a:ext cx="23208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Times New Roman"/>
                  <a:ea typeface="Times New Roman"/>
                  <a:cs typeface="Times New Roman"/>
                  <a:sym typeface="Times New Roman"/>
                </a:rPr>
                <a:t>(HITZ; EWING; HECHT, 2012)</a:t>
              </a:r>
              <a:endParaRPr/>
            </a:p>
          </p:txBody>
        </p:sp>
      </p:grpSp>
      <p:sp>
        <p:nvSpPr>
          <p:cNvPr id="450" name="Google Shape;450;p34"/>
          <p:cNvSpPr txBox="1"/>
          <p:nvPr/>
        </p:nvSpPr>
        <p:spPr>
          <a:xfrm>
            <a:off x="1406850" y="4272225"/>
            <a:ext cx="63303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attrocento Sans"/>
                <a:ea typeface="Quattrocento Sans"/>
                <a:cs typeface="Quattrocento Sans"/>
                <a:sym typeface="Quattrocento Sans"/>
              </a:rPr>
              <a:t>First activity reported in 1960 by Theodore Harold Maiman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1" name="Google Shape;451;p34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5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457" name="Google Shape;457;p35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458" name="Google Shape;458;p35"/>
          <p:cNvSpPr/>
          <p:nvPr/>
        </p:nvSpPr>
        <p:spPr>
          <a:xfrm>
            <a:off x="-1" y="1359400"/>
            <a:ext cx="4012707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Laser Technology - Como funciona o LASER?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59" name="Google Shape;4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550" y="2054624"/>
            <a:ext cx="6781376" cy="38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5"/>
          <p:cNvSpPr txBox="1"/>
          <p:nvPr/>
        </p:nvSpPr>
        <p:spPr>
          <a:xfrm>
            <a:off x="1074550" y="5945025"/>
            <a:ext cx="3789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lt2"/>
                </a:solidFill>
                <a:hlinkClick r:id="rId4"/>
              </a:rPr>
              <a:t>https://giphy.com/gifs/how-laser-works-dYlZEmJoVRl28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1" name="Google Shape;461;p35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grpSp>
        <p:nvGrpSpPr>
          <p:cNvPr id="467" name="Google Shape;467;p36"/>
          <p:cNvGrpSpPr/>
          <p:nvPr/>
        </p:nvGrpSpPr>
        <p:grpSpPr>
          <a:xfrm>
            <a:off x="697612" y="2461363"/>
            <a:ext cx="2254725" cy="2902068"/>
            <a:chOff x="1083025" y="1527516"/>
            <a:chExt cx="1834900" cy="2361709"/>
          </a:xfrm>
        </p:grpSpPr>
        <p:sp>
          <p:nvSpPr>
            <p:cNvPr id="468" name="Google Shape;468;p36"/>
            <p:cNvSpPr txBox="1"/>
            <p:nvPr/>
          </p:nvSpPr>
          <p:spPr>
            <a:xfrm>
              <a:off x="1548915" y="1527516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1873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p36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Maxwell</a:t>
              </a:r>
              <a:endParaRPr sz="12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" name="Google Shape;470;p36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1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description of electromagnetic radiation</a:t>
              </a:r>
              <a:endParaRPr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1" name="Google Shape;471;p36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2" name="Google Shape;472;p3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6"/>
          <p:cNvGrpSpPr/>
          <p:nvPr/>
        </p:nvGrpSpPr>
        <p:grpSpPr>
          <a:xfrm>
            <a:off x="3263703" y="2461363"/>
            <a:ext cx="2254725" cy="3413383"/>
            <a:chOff x="1083025" y="1527516"/>
            <a:chExt cx="1834900" cy="2777818"/>
          </a:xfrm>
        </p:grpSpPr>
        <p:sp>
          <p:nvSpPr>
            <p:cNvPr id="475" name="Google Shape;475;p36"/>
            <p:cNvSpPr txBox="1"/>
            <p:nvPr/>
          </p:nvSpPr>
          <p:spPr>
            <a:xfrm>
              <a:off x="1546697" y="1527516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1917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6" name="Google Shape;476;p36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Einstein</a:t>
              </a:r>
              <a:endParaRPr sz="12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7" name="Google Shape;477;p36"/>
            <p:cNvSpPr txBox="1"/>
            <p:nvPr/>
          </p:nvSpPr>
          <p:spPr>
            <a:xfrm>
              <a:off x="1154159" y="3151834"/>
              <a:ext cx="1590300" cy="11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spontaneous emission and absorption</a:t>
              </a:r>
              <a:endParaRPr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stimulated emission</a:t>
              </a:r>
              <a:endParaRPr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78" name="Google Shape;478;p36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79" name="Google Shape;479;p3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6"/>
          <p:cNvGrpSpPr/>
          <p:nvPr/>
        </p:nvGrpSpPr>
        <p:grpSpPr>
          <a:xfrm>
            <a:off x="5829803" y="2461363"/>
            <a:ext cx="2254725" cy="2902068"/>
            <a:chOff x="1083025" y="1527516"/>
            <a:chExt cx="1834900" cy="2361709"/>
          </a:xfrm>
        </p:grpSpPr>
        <p:sp>
          <p:nvSpPr>
            <p:cNvPr id="482" name="Google Shape;482;p36"/>
            <p:cNvSpPr txBox="1"/>
            <p:nvPr/>
          </p:nvSpPr>
          <p:spPr>
            <a:xfrm>
              <a:off x="1546697" y="1527516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1960</a:t>
              </a:r>
              <a:endParaRPr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3" name="Google Shape;483;p36"/>
            <p:cNvSpPr txBox="1"/>
            <p:nvPr/>
          </p:nvSpPr>
          <p:spPr>
            <a:xfrm>
              <a:off x="1128452" y="2695027"/>
              <a:ext cx="1612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Theodore Harold Maiman</a:t>
              </a:r>
              <a:endParaRPr sz="12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36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1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pulsed laser activity of a ruby laser</a:t>
              </a:r>
              <a:endParaRPr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85" name="Google Shape;485;p36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6" name="Google Shape;486;p3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6"/>
          <p:cNvSpPr/>
          <p:nvPr/>
        </p:nvSpPr>
        <p:spPr>
          <a:xfrm>
            <a:off x="0" y="1359400"/>
            <a:ext cx="34185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Laser Technology - Important landmarks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9" name="Google Shape;489;p36"/>
          <p:cNvSpPr txBox="1"/>
          <p:nvPr/>
        </p:nvSpPr>
        <p:spPr>
          <a:xfrm>
            <a:off x="2952325" y="6049300"/>
            <a:ext cx="30000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(POPRAWE; BOUCKE; HOFFMAN, 2018)</a:t>
            </a:r>
            <a:endParaRPr/>
          </a:p>
        </p:txBody>
      </p:sp>
      <p:sp>
        <p:nvSpPr>
          <p:cNvPr id="490" name="Google Shape;490;p36"/>
          <p:cNvSpPr txBox="1"/>
          <p:nvPr/>
        </p:nvSpPr>
        <p:spPr>
          <a:xfrm>
            <a:off x="2371050" y="1960400"/>
            <a:ext cx="13713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44 anos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6"/>
          <p:cNvSpPr txBox="1"/>
          <p:nvPr/>
        </p:nvSpPr>
        <p:spPr>
          <a:xfrm>
            <a:off x="4937150" y="1960400"/>
            <a:ext cx="13713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43 anos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6"/>
          <p:cNvSpPr txBox="1"/>
          <p:nvPr/>
        </p:nvSpPr>
        <p:spPr>
          <a:xfrm>
            <a:off x="2849700" y="3352100"/>
            <a:ext cx="4140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b="1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36"/>
          <p:cNvSpPr txBox="1"/>
          <p:nvPr/>
        </p:nvSpPr>
        <p:spPr>
          <a:xfrm>
            <a:off x="5415800" y="3352100"/>
            <a:ext cx="4140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b="1">
              <a:solidFill>
                <a:srgbClr val="0C58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36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7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500" name="Google Shape;500;p37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501" name="Google Shape;501;p37"/>
          <p:cNvSpPr/>
          <p:nvPr/>
        </p:nvSpPr>
        <p:spPr>
          <a:xfrm>
            <a:off x="0" y="1359400"/>
            <a:ext cx="48939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Laser Technology - Commercially available lasers (λ, I)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02" name="Google Shape;502;p37"/>
          <p:cNvPicPr preferRelativeResize="0"/>
          <p:nvPr/>
        </p:nvPicPr>
        <p:blipFill rotWithShape="1">
          <a:blip r:embed="rId3">
            <a:alphaModFix/>
          </a:blip>
          <a:srcRect t="1603"/>
          <a:stretch/>
        </p:blipFill>
        <p:spPr>
          <a:xfrm>
            <a:off x="339225" y="1831750"/>
            <a:ext cx="8102049" cy="40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7"/>
          <p:cNvSpPr txBox="1"/>
          <p:nvPr/>
        </p:nvSpPr>
        <p:spPr>
          <a:xfrm>
            <a:off x="4009350" y="6013675"/>
            <a:ext cx="11253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(DANH, 2009)</a:t>
            </a:r>
            <a:endParaRPr/>
          </a:p>
        </p:txBody>
      </p:sp>
      <p:grpSp>
        <p:nvGrpSpPr>
          <p:cNvPr id="504" name="Google Shape;504;p37"/>
          <p:cNvGrpSpPr/>
          <p:nvPr/>
        </p:nvGrpSpPr>
        <p:grpSpPr>
          <a:xfrm>
            <a:off x="5294279" y="520330"/>
            <a:ext cx="1927791" cy="3927720"/>
            <a:chOff x="5294279" y="520330"/>
            <a:chExt cx="1927791" cy="3927720"/>
          </a:xfrm>
        </p:grpSpPr>
        <p:grpSp>
          <p:nvGrpSpPr>
            <p:cNvPr id="505" name="Google Shape;505;p37"/>
            <p:cNvGrpSpPr/>
            <p:nvPr/>
          </p:nvGrpSpPr>
          <p:grpSpPr>
            <a:xfrm>
              <a:off x="5294279" y="1141475"/>
              <a:ext cx="1927791" cy="3306575"/>
              <a:chOff x="5294279" y="1141475"/>
              <a:chExt cx="1927791" cy="3306575"/>
            </a:xfrm>
          </p:grpSpPr>
          <p:sp>
            <p:nvSpPr>
              <p:cNvPr id="506" name="Google Shape;506;p37"/>
              <p:cNvSpPr txBox="1"/>
              <p:nvPr/>
            </p:nvSpPr>
            <p:spPr>
              <a:xfrm>
                <a:off x="5294279" y="1141475"/>
                <a:ext cx="1927791" cy="5652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 ≤ 10 kW</a:t>
                </a:r>
                <a:endParaRPr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λ = 1070 a 1080nm</a:t>
                </a:r>
                <a:endParaRPr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07" name="Google Shape;507;p37"/>
              <p:cNvCxnSpPr>
                <a:cxnSpLocks/>
                <a:stCxn id="508" idx="0"/>
                <a:endCxn id="506" idx="2"/>
              </p:cNvCxnSpPr>
              <p:nvPr/>
            </p:nvCxnSpPr>
            <p:spPr>
              <a:xfrm flipV="1">
                <a:off x="6258175" y="1706675"/>
                <a:ext cx="0" cy="565175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508" name="Google Shape;508;p37"/>
              <p:cNvSpPr/>
              <p:nvPr/>
            </p:nvSpPr>
            <p:spPr>
              <a:xfrm>
                <a:off x="6189175" y="2271850"/>
                <a:ext cx="138000" cy="21762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" name="Google Shape;509;p37"/>
            <p:cNvSpPr txBox="1"/>
            <p:nvPr/>
          </p:nvSpPr>
          <p:spPr>
            <a:xfrm>
              <a:off x="5968074" y="520330"/>
              <a:ext cx="5802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LMP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  <p:sp>
        <p:nvSpPr>
          <p:cNvPr id="510" name="Google Shape;510;p37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8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516" name="Google Shape;516;p38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517" name="Google Shape;517;p38"/>
          <p:cNvSpPr/>
          <p:nvPr/>
        </p:nvSpPr>
        <p:spPr>
          <a:xfrm>
            <a:off x="0" y="1359400"/>
            <a:ext cx="44163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Laser Technology - Optics and energy distribution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8" name="Google Shape;518;p38"/>
          <p:cNvSpPr txBox="1"/>
          <p:nvPr/>
        </p:nvSpPr>
        <p:spPr>
          <a:xfrm>
            <a:off x="3544025" y="5808200"/>
            <a:ext cx="18612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(KAWAHITO et al., 2016)</a:t>
            </a:r>
            <a:endParaRPr/>
          </a:p>
        </p:txBody>
      </p:sp>
      <p:pic>
        <p:nvPicPr>
          <p:cNvPr id="519" name="Google Shape;5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25" y="2191825"/>
            <a:ext cx="3945566" cy="326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648" y="2191828"/>
            <a:ext cx="3412168" cy="3390224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8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9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527" name="Google Shape;527;p39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528" name="Google Shape;528;p39"/>
          <p:cNvSpPr/>
          <p:nvPr/>
        </p:nvSpPr>
        <p:spPr>
          <a:xfrm>
            <a:off x="0" y="1359400"/>
            <a:ext cx="528685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Laser Technology - Material processing and energy conversion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29" name="Google Shape;5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19" y="1960400"/>
            <a:ext cx="4480106" cy="375844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9"/>
          <p:cNvSpPr txBox="1"/>
          <p:nvPr/>
        </p:nvSpPr>
        <p:spPr>
          <a:xfrm>
            <a:off x="1659225" y="5665750"/>
            <a:ext cx="20277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(HERZIGER; WEBER, 1998)</a:t>
            </a:r>
            <a:endParaRPr/>
          </a:p>
        </p:txBody>
      </p:sp>
      <p:sp>
        <p:nvSpPr>
          <p:cNvPr id="531" name="Google Shape;531;p39"/>
          <p:cNvSpPr txBox="1"/>
          <p:nvPr/>
        </p:nvSpPr>
        <p:spPr>
          <a:xfrm>
            <a:off x="5074500" y="2197525"/>
            <a:ext cx="36945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“... fundamental principles involved in laser material processing is related to </a:t>
            </a:r>
            <a:r>
              <a:rPr lang="pt-BR" sz="1600" b="1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absorption of light by the workpiece and its partial conversion to heat.</a:t>
            </a:r>
            <a:r>
              <a:rPr lang="pt-BR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>
            <a:off x="5913175" y="5191275"/>
            <a:ext cx="14649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(POPRAWE, 2016)</a:t>
            </a:r>
            <a:endParaRPr/>
          </a:p>
        </p:txBody>
      </p:sp>
      <p:sp>
        <p:nvSpPr>
          <p:cNvPr id="533" name="Google Shape;533;p39"/>
          <p:cNvSpPr txBox="1"/>
          <p:nvPr/>
        </p:nvSpPr>
        <p:spPr>
          <a:xfrm>
            <a:off x="5201900" y="3662550"/>
            <a:ext cx="3233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Absorption depends on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lang="pt-BR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Wavelength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lang="pt-BR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Polarization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lang="pt-BR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Material physical properties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lang="pt-BR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Workpiece surface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34" name="Google Shape;534;p39"/>
          <p:cNvCxnSpPr/>
          <p:nvPr/>
        </p:nvCxnSpPr>
        <p:spPr>
          <a:xfrm>
            <a:off x="4713550" y="4044725"/>
            <a:ext cx="573300" cy="10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" name="Google Shape;535;p39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541" name="Google Shape;541;p40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542" name="Google Shape;542;p40"/>
          <p:cNvSpPr/>
          <p:nvPr/>
        </p:nvSpPr>
        <p:spPr>
          <a:xfrm>
            <a:off x="0" y="1359400"/>
            <a:ext cx="25584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DED-LP: Process description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3" name="Google Shape;5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350" y="1835525"/>
            <a:ext cx="5127649" cy="43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0"/>
          <p:cNvSpPr txBox="1"/>
          <p:nvPr/>
        </p:nvSpPr>
        <p:spPr>
          <a:xfrm>
            <a:off x="1895250" y="6077050"/>
            <a:ext cx="4458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Adapted from </a:t>
            </a: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(MANUFACTURING GUIDE) and (POPRAWE, 2016)</a:t>
            </a:r>
            <a:endParaRPr/>
          </a:p>
        </p:txBody>
      </p:sp>
      <p:pic>
        <p:nvPicPr>
          <p:cNvPr id="545" name="Google Shape;5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396" y="906350"/>
            <a:ext cx="2741550" cy="15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0"/>
          <p:cNvSpPr txBox="1"/>
          <p:nvPr/>
        </p:nvSpPr>
        <p:spPr>
          <a:xfrm>
            <a:off x="5508300" y="2448938"/>
            <a:ext cx="3635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CCCCCC"/>
                </a:solidFill>
              </a:rPr>
              <a:t>Source: http://imgur.</a:t>
            </a:r>
            <a:r>
              <a:rPr lang="pt-BR" sz="100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</a:t>
            </a:r>
            <a:r>
              <a:rPr lang="pt-BR" sz="1000">
                <a:solidFill>
                  <a:srgbClr val="CCCCCC"/>
                </a:solidFill>
              </a:rPr>
              <a:t>/gallery/QkZgH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547" name="Google Shape;547;p40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1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553" name="Google Shape;553;p41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554" name="Google Shape;554;p41"/>
          <p:cNvSpPr/>
          <p:nvPr/>
        </p:nvSpPr>
        <p:spPr>
          <a:xfrm>
            <a:off x="0" y="1359400"/>
            <a:ext cx="25584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DED-LP: Process description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55" name="Google Shape;5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475" y="1960400"/>
            <a:ext cx="5821051" cy="3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1"/>
          <p:cNvSpPr txBox="1"/>
          <p:nvPr/>
        </p:nvSpPr>
        <p:spPr>
          <a:xfrm>
            <a:off x="3959800" y="5881300"/>
            <a:ext cx="15288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(SCHNEIDER, 1998)</a:t>
            </a:r>
            <a:endParaRPr/>
          </a:p>
        </p:txBody>
      </p:sp>
      <p:grpSp>
        <p:nvGrpSpPr>
          <p:cNvPr id="557" name="Google Shape;557;p41"/>
          <p:cNvGrpSpPr/>
          <p:nvPr/>
        </p:nvGrpSpPr>
        <p:grpSpPr>
          <a:xfrm>
            <a:off x="1711400" y="2346175"/>
            <a:ext cx="6811525" cy="3415200"/>
            <a:chOff x="1711400" y="2346175"/>
            <a:chExt cx="6811525" cy="3415200"/>
          </a:xfrm>
        </p:grpSpPr>
        <p:sp>
          <p:nvSpPr>
            <p:cNvPr id="558" name="Google Shape;558;p41"/>
            <p:cNvSpPr/>
            <p:nvPr/>
          </p:nvSpPr>
          <p:spPr>
            <a:xfrm>
              <a:off x="1711400" y="4925875"/>
              <a:ext cx="741000" cy="1806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1711400" y="3609475"/>
              <a:ext cx="741000" cy="1806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3959800" y="2622175"/>
              <a:ext cx="741000" cy="1806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1711400" y="2346175"/>
              <a:ext cx="560400" cy="1806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6180775" y="5488525"/>
              <a:ext cx="1197300" cy="1806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1"/>
            <p:cNvSpPr txBox="1"/>
            <p:nvPr/>
          </p:nvSpPr>
          <p:spPr>
            <a:xfrm>
              <a:off x="7482525" y="5396275"/>
              <a:ext cx="10404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Objetivo</a:t>
              </a:r>
              <a:endParaRPr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64" name="Google Shape;564;p41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2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570" name="Google Shape;570;p42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571" name="Google Shape;571;p42"/>
          <p:cNvSpPr/>
          <p:nvPr/>
        </p:nvSpPr>
        <p:spPr>
          <a:xfrm>
            <a:off x="0" y="1359400"/>
            <a:ext cx="50934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Thermal cycles, microstructure refinement and heterogeneity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72" name="Google Shape;5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450" y="3110875"/>
            <a:ext cx="3280673" cy="27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2"/>
          <p:cNvSpPr txBox="1"/>
          <p:nvPr/>
        </p:nvSpPr>
        <p:spPr>
          <a:xfrm>
            <a:off x="5321875" y="5883525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(MANVATKAR; DE; DEBROY, 2014)</a:t>
            </a:r>
            <a:endParaRPr/>
          </a:p>
        </p:txBody>
      </p:sp>
      <p:pic>
        <p:nvPicPr>
          <p:cNvPr id="574" name="Google Shape;574;p42"/>
          <p:cNvPicPr preferRelativeResize="0"/>
          <p:nvPr/>
        </p:nvPicPr>
        <p:blipFill rotWithShape="1">
          <a:blip r:embed="rId4">
            <a:alphaModFix/>
          </a:blip>
          <a:srcRect l="2257"/>
          <a:stretch/>
        </p:blipFill>
        <p:spPr>
          <a:xfrm>
            <a:off x="42475" y="3243775"/>
            <a:ext cx="5135926" cy="23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2"/>
          <p:cNvSpPr txBox="1"/>
          <p:nvPr/>
        </p:nvSpPr>
        <p:spPr>
          <a:xfrm>
            <a:off x="1202825" y="5691900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(THOMPSON, 2015)</a:t>
            </a:r>
            <a:endParaRPr/>
          </a:p>
        </p:txBody>
      </p:sp>
      <p:grpSp>
        <p:nvGrpSpPr>
          <p:cNvPr id="576" name="Google Shape;576;p42"/>
          <p:cNvGrpSpPr/>
          <p:nvPr/>
        </p:nvGrpSpPr>
        <p:grpSpPr>
          <a:xfrm>
            <a:off x="1369645" y="2399922"/>
            <a:ext cx="1256723" cy="365229"/>
            <a:chOff x="1083025" y="2306625"/>
            <a:chExt cx="1834900" cy="297224"/>
          </a:xfrm>
        </p:grpSpPr>
        <p:sp>
          <p:nvSpPr>
            <p:cNvPr id="577" name="Google Shape;577;p4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578" name="Google Shape;578;p4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42"/>
          <p:cNvGrpSpPr/>
          <p:nvPr/>
        </p:nvGrpSpPr>
        <p:grpSpPr>
          <a:xfrm>
            <a:off x="2548045" y="2399922"/>
            <a:ext cx="1256723" cy="365229"/>
            <a:chOff x="1191544" y="2306625"/>
            <a:chExt cx="1834900" cy="297224"/>
          </a:xfrm>
        </p:grpSpPr>
        <p:sp>
          <p:nvSpPr>
            <p:cNvPr id="580" name="Google Shape;580;p42"/>
            <p:cNvSpPr/>
            <p:nvPr/>
          </p:nvSpPr>
          <p:spPr>
            <a:xfrm flipH="1">
              <a:off x="1191544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581" name="Google Shape;581;p42"/>
            <p:cNvSpPr/>
            <p:nvPr/>
          </p:nvSpPr>
          <p:spPr>
            <a:xfrm>
              <a:off x="1191644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42"/>
          <p:cNvGrpSpPr/>
          <p:nvPr/>
        </p:nvGrpSpPr>
        <p:grpSpPr>
          <a:xfrm>
            <a:off x="3728570" y="2399922"/>
            <a:ext cx="1256723" cy="365229"/>
            <a:chOff x="1191544" y="2306625"/>
            <a:chExt cx="1834900" cy="297224"/>
          </a:xfrm>
        </p:grpSpPr>
        <p:sp>
          <p:nvSpPr>
            <p:cNvPr id="583" name="Google Shape;583;p42"/>
            <p:cNvSpPr/>
            <p:nvPr/>
          </p:nvSpPr>
          <p:spPr>
            <a:xfrm flipH="1">
              <a:off x="1191544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584" name="Google Shape;584;p42"/>
            <p:cNvSpPr/>
            <p:nvPr/>
          </p:nvSpPr>
          <p:spPr>
            <a:xfrm>
              <a:off x="1191644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42"/>
          <p:cNvGrpSpPr/>
          <p:nvPr/>
        </p:nvGrpSpPr>
        <p:grpSpPr>
          <a:xfrm>
            <a:off x="4917295" y="2399922"/>
            <a:ext cx="1256723" cy="365229"/>
            <a:chOff x="1083025" y="2306625"/>
            <a:chExt cx="1834900" cy="297224"/>
          </a:xfrm>
        </p:grpSpPr>
        <p:sp>
          <p:nvSpPr>
            <p:cNvPr id="586" name="Google Shape;586;p4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587" name="Google Shape;587;p42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42"/>
          <p:cNvGrpSpPr/>
          <p:nvPr/>
        </p:nvGrpSpPr>
        <p:grpSpPr>
          <a:xfrm>
            <a:off x="6095695" y="2399922"/>
            <a:ext cx="1256723" cy="365229"/>
            <a:chOff x="1191544" y="2306625"/>
            <a:chExt cx="1834900" cy="297224"/>
          </a:xfrm>
        </p:grpSpPr>
        <p:sp>
          <p:nvSpPr>
            <p:cNvPr id="589" name="Google Shape;589;p42"/>
            <p:cNvSpPr/>
            <p:nvPr/>
          </p:nvSpPr>
          <p:spPr>
            <a:xfrm flipH="1">
              <a:off x="1191544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  </a:t>
              </a:r>
              <a:endParaRPr/>
            </a:p>
          </p:txBody>
        </p:sp>
        <p:sp>
          <p:nvSpPr>
            <p:cNvPr id="590" name="Google Shape;590;p42"/>
            <p:cNvSpPr/>
            <p:nvPr/>
          </p:nvSpPr>
          <p:spPr>
            <a:xfrm>
              <a:off x="1191644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" name="Google Shape;591;p42"/>
          <p:cNvSpPr txBox="1"/>
          <p:nvPr/>
        </p:nvSpPr>
        <p:spPr>
          <a:xfrm>
            <a:off x="1473500" y="2034825"/>
            <a:ext cx="95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Absorption</a:t>
            </a:r>
            <a:endParaRPr/>
          </a:p>
        </p:txBody>
      </p:sp>
      <p:sp>
        <p:nvSpPr>
          <p:cNvPr id="592" name="Google Shape;592;p42"/>
          <p:cNvSpPr txBox="1"/>
          <p:nvPr/>
        </p:nvSpPr>
        <p:spPr>
          <a:xfrm>
            <a:off x="2699725" y="2034825"/>
            <a:ext cx="95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Melting</a:t>
            </a:r>
            <a:endParaRPr/>
          </a:p>
        </p:txBody>
      </p:sp>
      <p:sp>
        <p:nvSpPr>
          <p:cNvPr id="593" name="Google Shape;593;p42"/>
          <p:cNvSpPr txBox="1"/>
          <p:nvPr/>
        </p:nvSpPr>
        <p:spPr>
          <a:xfrm>
            <a:off x="3883288" y="2034825"/>
            <a:ext cx="95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Solidifying</a:t>
            </a:r>
            <a:endParaRPr/>
          </a:p>
        </p:txBody>
      </p:sp>
      <p:sp>
        <p:nvSpPr>
          <p:cNvPr id="594" name="Google Shape;594;p42"/>
          <p:cNvSpPr txBox="1"/>
          <p:nvPr/>
        </p:nvSpPr>
        <p:spPr>
          <a:xfrm>
            <a:off x="5062738" y="2034825"/>
            <a:ext cx="95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Re-heating</a:t>
            </a:r>
            <a:endParaRPr/>
          </a:p>
        </p:txBody>
      </p:sp>
      <p:sp>
        <p:nvSpPr>
          <p:cNvPr id="595" name="Google Shape;595;p42"/>
          <p:cNvSpPr txBox="1"/>
          <p:nvPr/>
        </p:nvSpPr>
        <p:spPr>
          <a:xfrm>
            <a:off x="6174013" y="2034825"/>
            <a:ext cx="95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Recooling</a:t>
            </a:r>
            <a:endParaRPr/>
          </a:p>
        </p:txBody>
      </p:sp>
      <p:cxnSp>
        <p:nvCxnSpPr>
          <p:cNvPr id="596" name="Google Shape;596;p42"/>
          <p:cNvCxnSpPr>
            <a:stCxn id="597" idx="6"/>
            <a:endCxn id="598" idx="2"/>
          </p:cNvCxnSpPr>
          <p:nvPr/>
        </p:nvCxnSpPr>
        <p:spPr>
          <a:xfrm flipH="1">
            <a:off x="1131575" y="2582538"/>
            <a:ext cx="6512700" cy="600"/>
          </a:xfrm>
          <a:prstGeom prst="bentConnector5">
            <a:avLst>
              <a:gd name="adj1" fmla="val -3656"/>
              <a:gd name="adj2" fmla="val 54377083"/>
              <a:gd name="adj3" fmla="val 10365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42"/>
          <p:cNvSpPr/>
          <p:nvPr/>
        </p:nvSpPr>
        <p:spPr>
          <a:xfrm>
            <a:off x="1131600" y="2479188"/>
            <a:ext cx="206700" cy="206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2"/>
          <p:cNvSpPr/>
          <p:nvPr/>
        </p:nvSpPr>
        <p:spPr>
          <a:xfrm>
            <a:off x="7437575" y="2479188"/>
            <a:ext cx="206700" cy="206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2"/>
          <p:cNvSpPr txBox="1"/>
          <p:nvPr/>
        </p:nvSpPr>
        <p:spPr>
          <a:xfrm>
            <a:off x="3732700" y="2979675"/>
            <a:ext cx="125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Thermal Cycle</a:t>
            </a:r>
            <a:endParaRPr/>
          </a:p>
        </p:txBody>
      </p:sp>
      <p:cxnSp>
        <p:nvCxnSpPr>
          <p:cNvPr id="600" name="Google Shape;600;p42"/>
          <p:cNvCxnSpPr/>
          <p:nvPr/>
        </p:nvCxnSpPr>
        <p:spPr>
          <a:xfrm rot="10800000">
            <a:off x="2929950" y="4384475"/>
            <a:ext cx="1390800" cy="173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1" name="Google Shape;601;p42"/>
          <p:cNvSpPr txBox="1"/>
          <p:nvPr/>
        </p:nvSpPr>
        <p:spPr>
          <a:xfrm>
            <a:off x="3910175" y="6136625"/>
            <a:ext cx="955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Voxel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Maxel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42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3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608" name="Google Shape;608;p43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609" name="Google Shape;609;p43"/>
          <p:cNvSpPr txBox="1"/>
          <p:nvPr/>
        </p:nvSpPr>
        <p:spPr>
          <a:xfrm>
            <a:off x="650550" y="2313600"/>
            <a:ext cx="8076000" cy="22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“Independently of the material, a </a:t>
            </a:r>
            <a:r>
              <a:rPr lang="pt-BR" sz="30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fine-grained structure has usually been observed</a:t>
            </a:r>
            <a:r>
              <a:rPr lang="pt-BR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AM in comparison to other processes (e.g. casting)”</a:t>
            </a:r>
            <a:endParaRPr sz="3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0" name="Google Shape;610;p43"/>
          <p:cNvSpPr txBox="1"/>
          <p:nvPr/>
        </p:nvSpPr>
        <p:spPr>
          <a:xfrm>
            <a:off x="679825" y="3840175"/>
            <a:ext cx="1698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(HERZOG et al., 2016)</a:t>
            </a:r>
            <a:endParaRPr/>
          </a:p>
        </p:txBody>
      </p:sp>
      <p:sp>
        <p:nvSpPr>
          <p:cNvPr id="611" name="Google Shape;611;p43"/>
          <p:cNvSpPr txBox="1"/>
          <p:nvPr/>
        </p:nvSpPr>
        <p:spPr>
          <a:xfrm>
            <a:off x="650550" y="4402450"/>
            <a:ext cx="8076000" cy="16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“The effect can be explained by the high cooling rates of up to </a:t>
            </a:r>
            <a:r>
              <a:rPr lang="pt-BR" sz="30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12000 K/s</a:t>
            </a:r>
            <a:r>
              <a:rPr lang="pt-BR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when </a:t>
            </a:r>
            <a:r>
              <a:rPr lang="pt-BR" sz="30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compared with 1 – 100 K/s for casting</a:t>
            </a:r>
            <a:r>
              <a:rPr lang="pt-BR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3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2" name="Google Shape;612;p43"/>
          <p:cNvSpPr txBox="1"/>
          <p:nvPr/>
        </p:nvSpPr>
        <p:spPr>
          <a:xfrm>
            <a:off x="679825" y="5908650"/>
            <a:ext cx="1698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(DEBROY et al., 2017)</a:t>
            </a:r>
            <a:endParaRPr/>
          </a:p>
        </p:txBody>
      </p:sp>
      <p:sp>
        <p:nvSpPr>
          <p:cNvPr id="613" name="Google Shape;613;p43"/>
          <p:cNvSpPr/>
          <p:nvPr/>
        </p:nvSpPr>
        <p:spPr>
          <a:xfrm>
            <a:off x="0" y="1359400"/>
            <a:ext cx="51063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Thermal cycles, microstructure refinement and heterogeneity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4" name="Google Shape;614;p43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Quattrocento Sans"/>
              <a:buNone/>
            </a:pPr>
            <a:r>
              <a:rPr lang="pt-BR"/>
              <a:t>INTRODUCTION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r>
              <a:rPr lang="pt-BR"/>
              <a:t>Additive manufacturing, mechanical design and mechanical properties of metallic materials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4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620" name="Google Shape;620;p44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621" name="Google Shape;621;p44"/>
          <p:cNvSpPr/>
          <p:nvPr/>
        </p:nvSpPr>
        <p:spPr>
          <a:xfrm>
            <a:off x="0" y="1359400"/>
            <a:ext cx="46923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DED-LP: Thermal cycles, cooling rates and local heat input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2" name="Google Shape;622;p44"/>
          <p:cNvSpPr txBox="1"/>
          <p:nvPr/>
        </p:nvSpPr>
        <p:spPr>
          <a:xfrm>
            <a:off x="650550" y="1960400"/>
            <a:ext cx="7842900" cy="2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“The effect can be explained by the high cooling rates of up to </a:t>
            </a:r>
            <a:r>
              <a:rPr lang="pt-BR" sz="35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12000 K/s</a:t>
            </a:r>
            <a:r>
              <a:rPr lang="pt-B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when </a:t>
            </a:r>
            <a:r>
              <a:rPr lang="pt-BR" sz="35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compared with 1 – 100 K/s for casting</a:t>
            </a:r>
            <a:r>
              <a:rPr lang="pt-B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</a:t>
            </a:r>
            <a:endParaRPr sz="3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3" name="Google Shape;623;p44"/>
          <p:cNvSpPr txBox="1"/>
          <p:nvPr/>
        </p:nvSpPr>
        <p:spPr>
          <a:xfrm>
            <a:off x="2462925" y="3827900"/>
            <a:ext cx="1698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(DEBROY et al., 2017)</a:t>
            </a:r>
            <a:endParaRPr/>
          </a:p>
        </p:txBody>
      </p:sp>
      <p:sp>
        <p:nvSpPr>
          <p:cNvPr id="624" name="Google Shape;624;p44"/>
          <p:cNvSpPr txBox="1"/>
          <p:nvPr/>
        </p:nvSpPr>
        <p:spPr>
          <a:xfrm>
            <a:off x="628650" y="4550700"/>
            <a:ext cx="7842900" cy="1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“a </a:t>
            </a:r>
            <a:r>
              <a:rPr lang="pt-BR" sz="35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 of the very local heat input</a:t>
            </a:r>
            <a:r>
              <a:rPr lang="pt-B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and the small volumes of molten material”</a:t>
            </a:r>
            <a:endParaRPr sz="3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5" name="Google Shape;625;p44"/>
          <p:cNvSpPr txBox="1"/>
          <p:nvPr/>
        </p:nvSpPr>
        <p:spPr>
          <a:xfrm>
            <a:off x="6104250" y="5722075"/>
            <a:ext cx="1698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(HERZOG et al., 2016)</a:t>
            </a:r>
            <a:endParaRPr/>
          </a:p>
        </p:txBody>
      </p:sp>
      <p:sp>
        <p:nvSpPr>
          <p:cNvPr id="626" name="Google Shape;626;p44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5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632" name="Google Shape;632;p45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633" name="Google Shape;633;p45"/>
          <p:cNvSpPr txBox="1"/>
          <p:nvPr/>
        </p:nvSpPr>
        <p:spPr>
          <a:xfrm>
            <a:off x="726750" y="1981900"/>
            <a:ext cx="7861500" cy="3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“Temperature gradients are also affected by the property gradients along the voxels of the structure. The </a:t>
            </a:r>
            <a:r>
              <a:rPr lang="pt-BR" sz="30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presence of solidified materials on previous layers typically increase the heat conduction in the build direction compared with other special directions</a:t>
            </a:r>
            <a:r>
              <a:rPr lang="pt-BR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what can explain the observed </a:t>
            </a:r>
            <a:r>
              <a:rPr lang="pt-BR" sz="30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anisotropy </a:t>
            </a:r>
            <a:r>
              <a:rPr lang="pt-BR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 microstructure and mechanical properties”</a:t>
            </a:r>
            <a:endParaRPr sz="3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4" name="Google Shape;634;p45"/>
          <p:cNvSpPr txBox="1"/>
          <p:nvPr/>
        </p:nvSpPr>
        <p:spPr>
          <a:xfrm>
            <a:off x="726750" y="5811075"/>
            <a:ext cx="1698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(HERZOG et al., 2016)</a:t>
            </a:r>
            <a:endParaRPr/>
          </a:p>
        </p:txBody>
      </p:sp>
      <p:sp>
        <p:nvSpPr>
          <p:cNvPr id="635" name="Google Shape;635;p45"/>
          <p:cNvSpPr/>
          <p:nvPr/>
        </p:nvSpPr>
        <p:spPr>
          <a:xfrm>
            <a:off x="0" y="1359400"/>
            <a:ext cx="51381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Thermal cycles, microstructure refinement and heterogeneity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6" name="Google Shape;636;p45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6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642" name="Google Shape;642;p46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0" y="1359400"/>
            <a:ext cx="29619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Porosity and mechanical properties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4" name="Google Shape;644;p46"/>
          <p:cNvSpPr txBox="1"/>
          <p:nvPr/>
        </p:nvSpPr>
        <p:spPr>
          <a:xfrm>
            <a:off x="628650" y="2080850"/>
            <a:ext cx="7864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“As </a:t>
            </a:r>
            <a:r>
              <a:rPr lang="pt-BR" sz="35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porosity </a:t>
            </a:r>
            <a:r>
              <a:rPr lang="pt-B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facilitates crack propagation and deteriorates mechanical properties, the manufacture of parts with a high density, </a:t>
            </a:r>
            <a:r>
              <a:rPr lang="pt-BR" sz="35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typically greater than 99.5%, is the first goal</a:t>
            </a:r>
            <a:r>
              <a:rPr lang="pt-B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AM process optimization”</a:t>
            </a:r>
            <a:endParaRPr sz="3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5" name="Google Shape;645;p46"/>
          <p:cNvSpPr txBox="1"/>
          <p:nvPr/>
        </p:nvSpPr>
        <p:spPr>
          <a:xfrm>
            <a:off x="631650" y="5471375"/>
            <a:ext cx="1698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(HERZOG et al., 2016)</a:t>
            </a:r>
            <a:endParaRPr/>
          </a:p>
        </p:txBody>
      </p:sp>
      <p:sp>
        <p:nvSpPr>
          <p:cNvPr id="646" name="Google Shape;646;p46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7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652" name="Google Shape;652;p47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653" name="Google Shape;6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25" y="3009263"/>
            <a:ext cx="8255550" cy="22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7"/>
          <p:cNvSpPr txBox="1"/>
          <p:nvPr/>
        </p:nvSpPr>
        <p:spPr>
          <a:xfrm>
            <a:off x="679800" y="2120925"/>
            <a:ext cx="1774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energy density</a:t>
            </a:r>
            <a:endParaRPr sz="2000"/>
          </a:p>
        </p:txBody>
      </p:sp>
      <p:sp>
        <p:nvSpPr>
          <p:cNvPr id="655" name="Google Shape;655;p47"/>
          <p:cNvSpPr txBox="1"/>
          <p:nvPr/>
        </p:nvSpPr>
        <p:spPr>
          <a:xfrm>
            <a:off x="2624575" y="2075475"/>
            <a:ext cx="16605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 energy density</a:t>
            </a:r>
            <a:endParaRPr sz="2000"/>
          </a:p>
        </p:txBody>
      </p:sp>
      <p:sp>
        <p:nvSpPr>
          <p:cNvPr id="656" name="Google Shape;656;p47"/>
          <p:cNvSpPr/>
          <p:nvPr/>
        </p:nvSpPr>
        <p:spPr>
          <a:xfrm>
            <a:off x="628650" y="3009225"/>
            <a:ext cx="1876800" cy="2244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2599525" y="3009300"/>
            <a:ext cx="1710600" cy="2244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 txBox="1"/>
          <p:nvPr/>
        </p:nvSpPr>
        <p:spPr>
          <a:xfrm>
            <a:off x="3716700" y="5530975"/>
            <a:ext cx="1710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(DASS; MORIDI, 2019)</a:t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0" y="1359400"/>
            <a:ext cx="30999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Processing parameters and porosity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7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8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666" name="Google Shape;666;p48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667" name="Google Shape;667;p48"/>
          <p:cNvSpPr txBox="1"/>
          <p:nvPr/>
        </p:nvSpPr>
        <p:spPr>
          <a:xfrm>
            <a:off x="628650" y="2080850"/>
            <a:ext cx="7864800" cy="28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“The </a:t>
            </a:r>
            <a:r>
              <a:rPr lang="pt-BR" sz="35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static strength</a:t>
            </a:r>
            <a:r>
              <a:rPr lang="pt-B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Ti-6Al-4V and Inconel 625 </a:t>
            </a:r>
            <a:r>
              <a:rPr lang="pt-BR" sz="35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 not vary significantly between AM porous and non-porous</a:t>
            </a:r>
            <a:r>
              <a:rPr lang="pt-BR" sz="3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specimens compared with wrought specimens”</a:t>
            </a:r>
            <a:endParaRPr sz="3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8" name="Google Shape;668;p48"/>
          <p:cNvSpPr txBox="1"/>
          <p:nvPr/>
        </p:nvSpPr>
        <p:spPr>
          <a:xfrm>
            <a:off x="628650" y="5027950"/>
            <a:ext cx="319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(RAZAVI et al., 2018a)(KOIKE et al., 2017)</a:t>
            </a:r>
            <a:endParaRPr/>
          </a:p>
        </p:txBody>
      </p:sp>
      <p:sp>
        <p:nvSpPr>
          <p:cNvPr id="669" name="Google Shape;669;p48"/>
          <p:cNvSpPr/>
          <p:nvPr/>
        </p:nvSpPr>
        <p:spPr>
          <a:xfrm>
            <a:off x="0" y="1359400"/>
            <a:ext cx="30999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Processing parameters and porosity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0" name="Google Shape;670;p48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9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676" name="Google Shape;676;p49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677" name="Google Shape;677;p49"/>
          <p:cNvSpPr txBox="1"/>
          <p:nvPr/>
        </p:nvSpPr>
        <p:spPr>
          <a:xfrm>
            <a:off x="628650" y="1930675"/>
            <a:ext cx="78648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 the other hand, the </a:t>
            </a:r>
            <a:r>
              <a:rPr lang="pt-BR" sz="30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presence of stress raisers reduce the ductility</a:t>
            </a:r>
            <a:r>
              <a:rPr lang="pt-BR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of materials significantly and for this reason, </a:t>
            </a:r>
            <a:r>
              <a:rPr lang="pt-BR" sz="3000">
                <a:solidFill>
                  <a:srgbClr val="F4D75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fatigue strength of porous specimens reduce significantly</a:t>
            </a:r>
            <a:r>
              <a:rPr lang="pt-BR" sz="3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as the presence of stress raisers facilitates fatigue crack initiation and fatigue crack propagation along the sample</a:t>
            </a:r>
            <a:endParaRPr sz="3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49"/>
          <p:cNvSpPr txBox="1"/>
          <p:nvPr/>
        </p:nvSpPr>
        <p:spPr>
          <a:xfrm>
            <a:off x="628650" y="5388825"/>
            <a:ext cx="1653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(RAZAVI et al., 2018b)</a:t>
            </a:r>
            <a:endParaRPr/>
          </a:p>
        </p:txBody>
      </p:sp>
      <p:sp>
        <p:nvSpPr>
          <p:cNvPr id="679" name="Google Shape;679;p49"/>
          <p:cNvSpPr/>
          <p:nvPr/>
        </p:nvSpPr>
        <p:spPr>
          <a:xfrm>
            <a:off x="0" y="1359400"/>
            <a:ext cx="30999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Processing parameters and porosity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49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0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686" name="Google Shape;686;p50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0" y="1359400"/>
            <a:ext cx="27072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Reported mechanical properties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88" name="Google Shape;6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75" y="1808000"/>
            <a:ext cx="4609601" cy="420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50"/>
          <p:cNvGrpSpPr/>
          <p:nvPr/>
        </p:nvGrpSpPr>
        <p:grpSpPr>
          <a:xfrm>
            <a:off x="2749575" y="2533475"/>
            <a:ext cx="2824000" cy="2813250"/>
            <a:chOff x="2749575" y="2533475"/>
            <a:chExt cx="2824000" cy="2813250"/>
          </a:xfrm>
        </p:grpSpPr>
        <p:sp>
          <p:nvSpPr>
            <p:cNvPr id="690" name="Google Shape;690;p50"/>
            <p:cNvSpPr/>
            <p:nvPr/>
          </p:nvSpPr>
          <p:spPr>
            <a:xfrm>
              <a:off x="2749575" y="2533475"/>
              <a:ext cx="371700" cy="2813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4702925" y="2905025"/>
              <a:ext cx="371700" cy="244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5201875" y="2905025"/>
              <a:ext cx="371700" cy="2441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50"/>
          <p:cNvSpPr txBox="1"/>
          <p:nvPr/>
        </p:nvSpPr>
        <p:spPr>
          <a:xfrm>
            <a:off x="3348175" y="6017675"/>
            <a:ext cx="22254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(LEWANDOWSKI; SEIFI, 2016)</a:t>
            </a:r>
            <a:endParaRPr/>
          </a:p>
        </p:txBody>
      </p:sp>
      <p:sp>
        <p:nvSpPr>
          <p:cNvPr id="694" name="Google Shape;694;p50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1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700" name="Google Shape;700;p51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701" name="Google Shape;7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650" y="1960400"/>
            <a:ext cx="6047749" cy="37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51"/>
          <p:cNvSpPr txBox="1"/>
          <p:nvPr/>
        </p:nvSpPr>
        <p:spPr>
          <a:xfrm>
            <a:off x="3142350" y="5753925"/>
            <a:ext cx="300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Adapted from </a:t>
            </a: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(GRIFFITH et al., 2000)</a:t>
            </a:r>
            <a:endParaRPr/>
          </a:p>
        </p:txBody>
      </p:sp>
      <p:grpSp>
        <p:nvGrpSpPr>
          <p:cNvPr id="703" name="Google Shape;703;p51"/>
          <p:cNvGrpSpPr/>
          <p:nvPr/>
        </p:nvGrpSpPr>
        <p:grpSpPr>
          <a:xfrm>
            <a:off x="2388575" y="2462925"/>
            <a:ext cx="4084725" cy="1486250"/>
            <a:chOff x="2388575" y="2462925"/>
            <a:chExt cx="4084725" cy="1486250"/>
          </a:xfrm>
        </p:grpSpPr>
        <p:cxnSp>
          <p:nvCxnSpPr>
            <p:cNvPr id="704" name="Google Shape;704;p51"/>
            <p:cNvCxnSpPr/>
            <p:nvPr/>
          </p:nvCxnSpPr>
          <p:spPr>
            <a:xfrm flipH="1">
              <a:off x="2388575" y="2462925"/>
              <a:ext cx="435300" cy="318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5" name="Google Shape;705;p51"/>
            <p:cNvCxnSpPr/>
            <p:nvPr/>
          </p:nvCxnSpPr>
          <p:spPr>
            <a:xfrm rot="10800000">
              <a:off x="3301675" y="3460725"/>
              <a:ext cx="453900" cy="1275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6" name="Google Shape;706;p51"/>
            <p:cNvCxnSpPr/>
            <p:nvPr/>
          </p:nvCxnSpPr>
          <p:spPr>
            <a:xfrm rot="10800000">
              <a:off x="4225275" y="2887425"/>
              <a:ext cx="453900" cy="426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7" name="Google Shape;707;p51"/>
            <p:cNvCxnSpPr/>
            <p:nvPr/>
          </p:nvCxnSpPr>
          <p:spPr>
            <a:xfrm rot="10800000">
              <a:off x="5127575" y="3673175"/>
              <a:ext cx="475200" cy="2760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8" name="Google Shape;708;p51"/>
            <p:cNvCxnSpPr/>
            <p:nvPr/>
          </p:nvCxnSpPr>
          <p:spPr>
            <a:xfrm rot="10800000">
              <a:off x="6029900" y="3492600"/>
              <a:ext cx="443400" cy="213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09" name="Google Shape;709;p51"/>
          <p:cNvSpPr/>
          <p:nvPr/>
        </p:nvSpPr>
        <p:spPr>
          <a:xfrm>
            <a:off x="0" y="1359400"/>
            <a:ext cx="27072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Reported mechanical properties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10" name="Google Shape;710;p51"/>
          <p:cNvGrpSpPr/>
          <p:nvPr/>
        </p:nvGrpSpPr>
        <p:grpSpPr>
          <a:xfrm>
            <a:off x="2293025" y="3379350"/>
            <a:ext cx="4101200" cy="1202125"/>
            <a:chOff x="2293025" y="3379350"/>
            <a:chExt cx="4101200" cy="1202125"/>
          </a:xfrm>
        </p:grpSpPr>
        <p:cxnSp>
          <p:nvCxnSpPr>
            <p:cNvPr id="711" name="Google Shape;711;p51"/>
            <p:cNvCxnSpPr/>
            <p:nvPr/>
          </p:nvCxnSpPr>
          <p:spPr>
            <a:xfrm flipH="1">
              <a:off x="2293025" y="4358575"/>
              <a:ext cx="435300" cy="222900"/>
            </a:xfrm>
            <a:prstGeom prst="straightConnector1">
              <a:avLst/>
            </a:prstGeom>
            <a:noFill/>
            <a:ln w="9525" cap="flat" cmpd="sng">
              <a:solidFill>
                <a:srgbClr val="2D6EA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2" name="Google Shape;712;p51"/>
            <p:cNvCxnSpPr/>
            <p:nvPr/>
          </p:nvCxnSpPr>
          <p:spPr>
            <a:xfrm rot="10800000">
              <a:off x="3174325" y="3700475"/>
              <a:ext cx="477600" cy="25800"/>
            </a:xfrm>
            <a:prstGeom prst="straightConnector1">
              <a:avLst/>
            </a:prstGeom>
            <a:noFill/>
            <a:ln w="9525" cap="flat" cmpd="sng">
              <a:solidFill>
                <a:srgbClr val="2D6EA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3" name="Google Shape;713;p51"/>
            <p:cNvCxnSpPr/>
            <p:nvPr/>
          </p:nvCxnSpPr>
          <p:spPr>
            <a:xfrm flipH="1">
              <a:off x="4108525" y="4150925"/>
              <a:ext cx="477600" cy="80400"/>
            </a:xfrm>
            <a:prstGeom prst="straightConnector1">
              <a:avLst/>
            </a:prstGeom>
            <a:noFill/>
            <a:ln w="9525" cap="flat" cmpd="sng">
              <a:solidFill>
                <a:srgbClr val="2D6EA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4" name="Google Shape;714;p51"/>
            <p:cNvCxnSpPr/>
            <p:nvPr/>
          </p:nvCxnSpPr>
          <p:spPr>
            <a:xfrm flipH="1">
              <a:off x="4970125" y="3379350"/>
              <a:ext cx="436800" cy="99300"/>
            </a:xfrm>
            <a:prstGeom prst="straightConnector1">
              <a:avLst/>
            </a:prstGeom>
            <a:noFill/>
            <a:ln w="9525" cap="flat" cmpd="sng">
              <a:solidFill>
                <a:srgbClr val="2D6EA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15" name="Google Shape;715;p51"/>
            <p:cNvCxnSpPr/>
            <p:nvPr/>
          </p:nvCxnSpPr>
          <p:spPr>
            <a:xfrm flipH="1">
              <a:off x="5923825" y="4420375"/>
              <a:ext cx="470400" cy="12600"/>
            </a:xfrm>
            <a:prstGeom prst="straightConnector1">
              <a:avLst/>
            </a:prstGeom>
            <a:noFill/>
            <a:ln w="9525" cap="flat" cmpd="sng">
              <a:solidFill>
                <a:srgbClr val="2D6EA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16" name="Google Shape;716;p51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2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LITERATURE REVIEW</a:t>
            </a:r>
            <a:endParaRPr sz="2000"/>
          </a:p>
        </p:txBody>
      </p:sp>
      <p:sp>
        <p:nvSpPr>
          <p:cNvPr id="722" name="Google Shape;722;p52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723" name="Google Shape;723;p52"/>
          <p:cNvSpPr/>
          <p:nvPr/>
        </p:nvSpPr>
        <p:spPr>
          <a:xfrm>
            <a:off x="0" y="1359400"/>
            <a:ext cx="37899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Geometry and Mechanical Properties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24" name="Google Shape;7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00" y="2392350"/>
            <a:ext cx="7824226" cy="33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2"/>
          <p:cNvSpPr txBox="1"/>
          <p:nvPr/>
        </p:nvSpPr>
        <p:spPr>
          <a:xfrm>
            <a:off x="3072000" y="5764525"/>
            <a:ext cx="30000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(KEIST; PALMER, 2016)</a:t>
            </a:r>
            <a:endParaRPr/>
          </a:p>
        </p:txBody>
      </p:sp>
      <p:sp>
        <p:nvSpPr>
          <p:cNvPr id="726" name="Google Shape;726;p52"/>
          <p:cNvSpPr txBox="1"/>
          <p:nvPr/>
        </p:nvSpPr>
        <p:spPr>
          <a:xfrm>
            <a:off x="3072000" y="1960400"/>
            <a:ext cx="30000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Ti-6Al-4V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7" name="Google Shape;727;p52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3"/>
          <p:cNvSpPr txBox="1">
            <a:spLocks noGrp="1"/>
          </p:cNvSpPr>
          <p:nvPr>
            <p:ph type="body" idx="1"/>
          </p:nvPr>
        </p:nvSpPr>
        <p:spPr>
          <a:xfrm>
            <a:off x="3771675" y="1804875"/>
            <a:ext cx="5035500" cy="41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INTRODUCTION</a:t>
            </a:r>
            <a:endParaRPr sz="20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Objectives</a:t>
            </a:r>
            <a:endParaRPr sz="12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LITERATURE REVIEW</a:t>
            </a:r>
            <a:endParaRPr sz="20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Additive Manufacturing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Directed Energy Deposition (DED)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Directed Energy Deposition Laser with Powder (DED-LP)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Laser Technology</a:t>
            </a:r>
            <a:endParaRPr sz="12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MATERIALS AND METHODS</a:t>
            </a:r>
            <a:endParaRPr sz="20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Methodology</a:t>
            </a:r>
            <a:endParaRPr sz="1200"/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 sz="1200"/>
              <a:t>Technical and Financial Resources</a:t>
            </a:r>
            <a:endParaRPr sz="12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SCHEDULE</a:t>
            </a:r>
            <a:endParaRPr sz="20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REFERENCES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733" name="Google Shape;733;p53"/>
          <p:cNvSpPr txBox="1">
            <a:spLocks noGrp="1"/>
          </p:cNvSpPr>
          <p:nvPr>
            <p:ph type="title"/>
          </p:nvPr>
        </p:nvSpPr>
        <p:spPr>
          <a:xfrm>
            <a:off x="563175" y="948254"/>
            <a:ext cx="2609100" cy="11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734" name="Google Shape;734;p53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735" name="Google Shape;735;p53"/>
          <p:cNvSpPr txBox="1">
            <a:spLocks noGrp="1"/>
          </p:cNvSpPr>
          <p:nvPr>
            <p:ph type="body" idx="1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INTRODUCTION</a:t>
            </a:r>
            <a:endParaRPr sz="200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680100" y="2011821"/>
            <a:ext cx="77838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latin typeface="Quattrocento Sans"/>
                <a:ea typeface="Quattrocento Sans"/>
                <a:cs typeface="Quattrocento Sans"/>
                <a:sym typeface="Quattrocento Sans"/>
              </a:rPr>
              <a:t>Additive Manufacturing (AM)</a:t>
            </a:r>
            <a:r>
              <a:rPr lang="pt-BR" sz="2200">
                <a:latin typeface="Quattrocento Sans"/>
                <a:ea typeface="Quattrocento Sans"/>
                <a:cs typeface="Quattrocento Sans"/>
                <a:sym typeface="Quattrocento Sans"/>
              </a:rPr>
              <a:t>: “process of joining materials to make parts from 3D model data, usually layer upon layer, as opposed to subtractive manufacturing and formative manufacturing”</a:t>
            </a:r>
            <a:endParaRPr sz="2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6348175" y="3218125"/>
            <a:ext cx="20565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latin typeface="Quattrocento Sans"/>
                <a:ea typeface="Quattrocento Sans"/>
                <a:cs typeface="Quattrocento Sans"/>
                <a:sym typeface="Quattrocento Sans"/>
              </a:rPr>
              <a:t>(ISO/ASTM 52900:2015(E))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0" y="1359400"/>
            <a:ext cx="27333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additive manufacturing?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397713" y="3773275"/>
            <a:ext cx="29109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attrocento Sans"/>
                <a:ea typeface="Quattrocento Sans"/>
                <a:cs typeface="Quattrocento Sans"/>
                <a:sym typeface="Quattrocento Sans"/>
              </a:rPr>
              <a:t>Subtractive Manufacturing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778" y="4292400"/>
            <a:ext cx="2464772" cy="13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1472375" y="5754550"/>
            <a:ext cx="23892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9D9D9"/>
                </a:solidFill>
              </a:rPr>
              <a:t>Source: http://www.reddit.com/r/gifs/comments/221wog/large_scale_multi_axis_3d_printing_in_metal/</a:t>
            </a:r>
            <a:endParaRPr sz="800">
              <a:solidFill>
                <a:srgbClr val="D9D9D9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363" y="4312625"/>
            <a:ext cx="2389275" cy="13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4514725" y="5754550"/>
            <a:ext cx="26769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D9D9D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Source: https://plus.google.com/communities/113275241163938593797/stream/3bea93dc-f151-4ade-bab0-11ab6d7c4577</a:t>
            </a:r>
            <a:endParaRPr sz="800">
              <a:solidFill>
                <a:srgbClr val="D9D9D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1328550" y="3773275"/>
            <a:ext cx="26769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Quattrocento Sans"/>
                <a:ea typeface="Quattrocento Sans"/>
                <a:cs typeface="Quattrocento Sans"/>
                <a:sym typeface="Quattrocento Sans"/>
              </a:rPr>
              <a:t>Additive Manufacturing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4"/>
          <p:cNvSpPr txBox="1">
            <a:spLocks noGrp="1"/>
          </p:cNvSpPr>
          <p:nvPr>
            <p:ph type="title"/>
          </p:nvPr>
        </p:nvSpPr>
        <p:spPr>
          <a:xfrm>
            <a:off x="1549950" y="486300"/>
            <a:ext cx="34203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MATERIALS AND METHODS</a:t>
            </a:r>
            <a:endParaRPr sz="2000"/>
          </a:p>
        </p:txBody>
      </p:sp>
      <p:sp>
        <p:nvSpPr>
          <p:cNvPr id="741" name="Google Shape;741;p54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742" name="Google Shape;742;p54"/>
          <p:cNvSpPr/>
          <p:nvPr/>
        </p:nvSpPr>
        <p:spPr>
          <a:xfrm>
            <a:off x="0" y="1359400"/>
            <a:ext cx="24204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Summary of project phases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43" name="Google Shape;7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00" y="1960400"/>
            <a:ext cx="8621374" cy="3761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p54"/>
          <p:cNvGrpSpPr/>
          <p:nvPr/>
        </p:nvGrpSpPr>
        <p:grpSpPr>
          <a:xfrm>
            <a:off x="3662700" y="3662550"/>
            <a:ext cx="1804800" cy="3058825"/>
            <a:chOff x="3662700" y="3662550"/>
            <a:chExt cx="1804800" cy="3058825"/>
          </a:xfrm>
        </p:grpSpPr>
        <p:sp>
          <p:nvSpPr>
            <p:cNvPr id="745" name="Google Shape;745;p54"/>
            <p:cNvSpPr/>
            <p:nvPr/>
          </p:nvSpPr>
          <p:spPr>
            <a:xfrm>
              <a:off x="3949200" y="3662550"/>
              <a:ext cx="1231800" cy="955500"/>
            </a:xfrm>
            <a:prstGeom prst="roundRect">
              <a:avLst>
                <a:gd name="adj" fmla="val 11491"/>
              </a:avLst>
            </a:prstGeom>
            <a:solidFill>
              <a:srgbClr val="FF5959">
                <a:alpha val="54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6" name="Google Shape;746;p54"/>
            <p:cNvCxnSpPr>
              <a:stCxn id="745" idx="2"/>
              <a:endCxn id="747" idx="0"/>
            </p:cNvCxnSpPr>
            <p:nvPr/>
          </p:nvCxnSpPr>
          <p:spPr>
            <a:xfrm>
              <a:off x="4565100" y="4618050"/>
              <a:ext cx="0" cy="11040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7" name="Google Shape;747;p54"/>
            <p:cNvSpPr txBox="1"/>
            <p:nvPr/>
          </p:nvSpPr>
          <p:spPr>
            <a:xfrm>
              <a:off x="3662700" y="5722075"/>
              <a:ext cx="1804800" cy="99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Preliminary tests:</a:t>
              </a:r>
              <a:endParaRPr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Quattrocento Sans"/>
                <a:buChar char="●"/>
              </a:pPr>
              <a:r>
                <a:rPr lang="pt-BR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High density</a:t>
              </a:r>
              <a:endParaRPr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Quattrocento Sans"/>
                <a:buChar char="●"/>
              </a:pPr>
              <a:r>
                <a:rPr lang="pt-BR">
                  <a:solidFill>
                    <a:srgbClr val="FF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Stable process</a:t>
              </a:r>
              <a:endParaRPr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48" name="Google Shape;748;p54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5"/>
          <p:cNvSpPr txBox="1">
            <a:spLocks noGrp="1"/>
          </p:cNvSpPr>
          <p:nvPr>
            <p:ph type="title"/>
          </p:nvPr>
        </p:nvSpPr>
        <p:spPr>
          <a:xfrm>
            <a:off x="1054776" y="486300"/>
            <a:ext cx="39153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MATERIALS AND METHODS</a:t>
            </a:r>
            <a:endParaRPr sz="2000"/>
          </a:p>
        </p:txBody>
      </p:sp>
      <p:sp>
        <p:nvSpPr>
          <p:cNvPr id="754" name="Google Shape;754;p55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755" name="Google Shape;755;p55"/>
          <p:cNvSpPr/>
          <p:nvPr/>
        </p:nvSpPr>
        <p:spPr>
          <a:xfrm>
            <a:off x="0" y="1359400"/>
            <a:ext cx="24204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Summary of project phases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56" name="Google Shape;7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50" y="1836900"/>
            <a:ext cx="6922634" cy="48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5"/>
          <p:cNvSpPr txBox="1"/>
          <p:nvPr/>
        </p:nvSpPr>
        <p:spPr>
          <a:xfrm>
            <a:off x="1054775" y="5916950"/>
            <a:ext cx="194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Limite de ensaios: 32</a:t>
            </a:r>
            <a:endParaRPr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LabMat</a:t>
            </a:r>
            <a:endParaRPr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8" name="Google Shape;758;p55"/>
          <p:cNvSpPr txBox="1"/>
          <p:nvPr/>
        </p:nvSpPr>
        <p:spPr>
          <a:xfrm>
            <a:off x="7774775" y="4377625"/>
            <a:ext cx="80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Mínimo</a:t>
            </a:r>
            <a:endParaRPr sz="12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9" name="Google Shape;759;p55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6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765" name="Google Shape;765;p56"/>
          <p:cNvSpPr/>
          <p:nvPr/>
        </p:nvSpPr>
        <p:spPr>
          <a:xfrm>
            <a:off x="0" y="1359400"/>
            <a:ext cx="21057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Benchmark Geometry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66" name="Google Shape;766;p56"/>
          <p:cNvPicPr preferRelativeResize="0"/>
          <p:nvPr/>
        </p:nvPicPr>
        <p:blipFill rotWithShape="1">
          <a:blip r:embed="rId3">
            <a:alphaModFix/>
          </a:blip>
          <a:srcRect r="2903" b="2959"/>
          <a:stretch/>
        </p:blipFill>
        <p:spPr>
          <a:xfrm>
            <a:off x="205525" y="1794250"/>
            <a:ext cx="7912924" cy="4456951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6"/>
          <p:cNvSpPr txBox="1"/>
          <p:nvPr/>
        </p:nvSpPr>
        <p:spPr>
          <a:xfrm>
            <a:off x="6061775" y="5000200"/>
            <a:ext cx="26328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Quattrocento Sans"/>
                <a:ea typeface="Quattrocento Sans"/>
                <a:cs typeface="Quattrocento Sans"/>
                <a:sym typeface="Quattrocento Sans"/>
              </a:rPr>
              <a:t>Tensile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68" name="Google Shape;768;p56"/>
          <p:cNvSpPr txBox="1">
            <a:spLocks noGrp="1"/>
          </p:cNvSpPr>
          <p:nvPr>
            <p:ph type="title"/>
          </p:nvPr>
        </p:nvSpPr>
        <p:spPr>
          <a:xfrm>
            <a:off x="1054776" y="486300"/>
            <a:ext cx="39153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MATERIALS AND METHODS</a:t>
            </a:r>
            <a:endParaRPr sz="2000"/>
          </a:p>
        </p:txBody>
      </p:sp>
      <p:sp>
        <p:nvSpPr>
          <p:cNvPr id="769" name="Google Shape;769;p56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7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775" name="Google Shape;775;p57"/>
          <p:cNvSpPr/>
          <p:nvPr/>
        </p:nvSpPr>
        <p:spPr>
          <a:xfrm>
            <a:off x="0" y="1359400"/>
            <a:ext cx="23781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Resources - Equipments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76" name="Google Shape;77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150" y="1792525"/>
            <a:ext cx="6898926" cy="205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57"/>
          <p:cNvGrpSpPr/>
          <p:nvPr/>
        </p:nvGrpSpPr>
        <p:grpSpPr>
          <a:xfrm>
            <a:off x="1113150" y="2590325"/>
            <a:ext cx="6817200" cy="4023500"/>
            <a:chOff x="1113150" y="2590325"/>
            <a:chExt cx="6817200" cy="4023500"/>
          </a:xfrm>
        </p:grpSpPr>
        <p:pic>
          <p:nvPicPr>
            <p:cNvPr id="778" name="Google Shape;778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76938" y="3952725"/>
              <a:ext cx="1289502" cy="2560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78763" y="3952725"/>
              <a:ext cx="1055002" cy="257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69650" y="3952725"/>
              <a:ext cx="1565950" cy="2577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1" name="Google Shape;781;p57"/>
            <p:cNvGrpSpPr/>
            <p:nvPr/>
          </p:nvGrpSpPr>
          <p:grpSpPr>
            <a:xfrm>
              <a:off x="1113150" y="2590325"/>
              <a:ext cx="6817200" cy="4023500"/>
              <a:chOff x="1113150" y="2590325"/>
              <a:chExt cx="6817200" cy="4023500"/>
            </a:xfrm>
          </p:grpSpPr>
          <p:sp>
            <p:nvSpPr>
              <p:cNvPr id="782" name="Google Shape;782;p57"/>
              <p:cNvSpPr/>
              <p:nvPr/>
            </p:nvSpPr>
            <p:spPr>
              <a:xfrm>
                <a:off x="1113150" y="2590325"/>
                <a:ext cx="6817200" cy="6900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57"/>
              <p:cNvSpPr/>
              <p:nvPr/>
            </p:nvSpPr>
            <p:spPr>
              <a:xfrm>
                <a:off x="1113150" y="3843025"/>
                <a:ext cx="4608900" cy="2770800"/>
              </a:xfrm>
              <a:prstGeom prst="rect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84" name="Google Shape;784;p57"/>
              <p:cNvCxnSpPr>
                <a:stCxn id="782" idx="1"/>
                <a:endCxn id="783" idx="1"/>
              </p:cNvCxnSpPr>
              <p:nvPr/>
            </p:nvCxnSpPr>
            <p:spPr>
              <a:xfrm>
                <a:off x="1113150" y="2935325"/>
                <a:ext cx="600" cy="2293200"/>
              </a:xfrm>
              <a:prstGeom prst="bentConnector3">
                <a:avLst>
                  <a:gd name="adj1" fmla="val -39687500"/>
                </a:avLst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785" name="Google Shape;785;p57"/>
          <p:cNvGrpSpPr/>
          <p:nvPr/>
        </p:nvGrpSpPr>
        <p:grpSpPr>
          <a:xfrm>
            <a:off x="1114700" y="3301600"/>
            <a:ext cx="6816300" cy="3312225"/>
            <a:chOff x="1114700" y="3301600"/>
            <a:chExt cx="6816300" cy="3312225"/>
          </a:xfrm>
        </p:grpSpPr>
        <p:pic>
          <p:nvPicPr>
            <p:cNvPr id="786" name="Google Shape;786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00750" y="3946450"/>
              <a:ext cx="1344800" cy="2577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p57"/>
            <p:cNvSpPr/>
            <p:nvPr/>
          </p:nvSpPr>
          <p:spPr>
            <a:xfrm>
              <a:off x="1114700" y="3301600"/>
              <a:ext cx="6815700" cy="222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8" name="Google Shape;788;p57"/>
            <p:cNvCxnSpPr>
              <a:stCxn id="787" idx="3"/>
              <a:endCxn id="789" idx="3"/>
            </p:cNvCxnSpPr>
            <p:nvPr/>
          </p:nvCxnSpPr>
          <p:spPr>
            <a:xfrm>
              <a:off x="7930400" y="3413050"/>
              <a:ext cx="600" cy="1815300"/>
            </a:xfrm>
            <a:prstGeom prst="bentConnector3">
              <a:avLst>
                <a:gd name="adj1" fmla="val 396875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89" name="Google Shape;789;p57"/>
            <p:cNvSpPr/>
            <p:nvPr/>
          </p:nvSpPr>
          <p:spPr>
            <a:xfrm>
              <a:off x="6231650" y="3843025"/>
              <a:ext cx="1698600" cy="27708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57"/>
          <p:cNvSpPr/>
          <p:nvPr/>
        </p:nvSpPr>
        <p:spPr>
          <a:xfrm>
            <a:off x="1113150" y="2123225"/>
            <a:ext cx="6817200" cy="467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7"/>
          <p:cNvSpPr/>
          <p:nvPr/>
        </p:nvSpPr>
        <p:spPr>
          <a:xfrm>
            <a:off x="1113150" y="3545775"/>
            <a:ext cx="6817200" cy="222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2" name="Google Shape;792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3786" y="536874"/>
            <a:ext cx="1163400" cy="486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82214" y="486300"/>
            <a:ext cx="599373" cy="6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97525" y="516160"/>
            <a:ext cx="542489" cy="52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59075" y="575763"/>
            <a:ext cx="909797" cy="4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7"/>
          <p:cNvSpPr txBox="1">
            <a:spLocks noGrp="1"/>
          </p:cNvSpPr>
          <p:nvPr>
            <p:ph type="title"/>
          </p:nvPr>
        </p:nvSpPr>
        <p:spPr>
          <a:xfrm>
            <a:off x="1054776" y="486300"/>
            <a:ext cx="39153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MATERIALS AND METHODS</a:t>
            </a:r>
            <a:endParaRPr sz="2000"/>
          </a:p>
        </p:txBody>
      </p:sp>
      <p:sp>
        <p:nvSpPr>
          <p:cNvPr id="797" name="Google Shape;797;p57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8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803" name="Google Shape;803;p58"/>
          <p:cNvSpPr/>
          <p:nvPr/>
        </p:nvSpPr>
        <p:spPr>
          <a:xfrm>
            <a:off x="0" y="1359400"/>
            <a:ext cx="34257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Resources - Machining of tensile samples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04" name="Google Shape;8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786" y="536874"/>
            <a:ext cx="1163400" cy="486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214" y="486300"/>
            <a:ext cx="599373" cy="6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7525" y="516160"/>
            <a:ext cx="542489" cy="52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9650" y="2087800"/>
            <a:ext cx="2056075" cy="377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9075" y="575763"/>
            <a:ext cx="909797" cy="4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1925" y="2087801"/>
            <a:ext cx="3937749" cy="3112101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8"/>
          <p:cNvSpPr txBox="1"/>
          <p:nvPr/>
        </p:nvSpPr>
        <p:spPr>
          <a:xfrm>
            <a:off x="3960125" y="5254975"/>
            <a:ext cx="23781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Quattrocento Sans"/>
                <a:ea typeface="Quattrocento Sans"/>
                <a:cs typeface="Quattrocento Sans"/>
                <a:sym typeface="Quattrocento Sans"/>
              </a:rPr>
              <a:t>CNC - Charles MVC955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1" name="Google Shape;811;p58"/>
          <p:cNvSpPr txBox="1"/>
          <p:nvPr/>
        </p:nvSpPr>
        <p:spPr>
          <a:xfrm>
            <a:off x="1187513" y="5947438"/>
            <a:ext cx="26964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Quattrocento Sans"/>
                <a:ea typeface="Quattrocento Sans"/>
                <a:cs typeface="Quattrocento Sans"/>
                <a:sym typeface="Quattrocento Sans"/>
              </a:rPr>
              <a:t>Electrical Discharge Machining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2" name="Google Shape;812;p58"/>
          <p:cNvSpPr txBox="1">
            <a:spLocks noGrp="1"/>
          </p:cNvSpPr>
          <p:nvPr>
            <p:ph type="title"/>
          </p:nvPr>
        </p:nvSpPr>
        <p:spPr>
          <a:xfrm>
            <a:off x="1054776" y="486300"/>
            <a:ext cx="39153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MATERIALS AND METHODS</a:t>
            </a:r>
            <a:endParaRPr sz="2000"/>
          </a:p>
        </p:txBody>
      </p:sp>
      <p:sp>
        <p:nvSpPr>
          <p:cNvPr id="813" name="Google Shape;813;p58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9"/>
          <p:cNvSpPr txBox="1">
            <a:spLocks noGrp="1"/>
          </p:cNvSpPr>
          <p:nvPr>
            <p:ph type="body" idx="1"/>
          </p:nvPr>
        </p:nvSpPr>
        <p:spPr>
          <a:xfrm>
            <a:off x="3771675" y="1804875"/>
            <a:ext cx="5035500" cy="41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INTRODUCTION</a:t>
            </a:r>
            <a:endParaRPr sz="20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Objectives</a:t>
            </a:r>
            <a:endParaRPr sz="12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LITERATURE REVIEW</a:t>
            </a:r>
            <a:endParaRPr sz="20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Additive Manufacturing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Directed Energy Deposition (DED)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Directed Energy Deposition Laser with Powder (DED-LP)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Laser Technology</a:t>
            </a:r>
            <a:endParaRPr sz="12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MATERIALS AND METHODS</a:t>
            </a:r>
            <a:endParaRPr sz="20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Methodology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Technical and Financial Resources</a:t>
            </a:r>
            <a:endParaRPr sz="12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SCHEDULE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REFERENCES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819" name="Google Shape;819;p59"/>
          <p:cNvSpPr txBox="1">
            <a:spLocks noGrp="1"/>
          </p:cNvSpPr>
          <p:nvPr>
            <p:ph type="title"/>
          </p:nvPr>
        </p:nvSpPr>
        <p:spPr>
          <a:xfrm>
            <a:off x="563175" y="948254"/>
            <a:ext cx="2609100" cy="11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820" name="Google Shape;820;p59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821" name="Google Shape;821;p59"/>
          <p:cNvSpPr txBox="1">
            <a:spLocks noGrp="1"/>
          </p:cNvSpPr>
          <p:nvPr>
            <p:ph type="body" idx="1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0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SCHEDULE</a:t>
            </a:r>
            <a:endParaRPr sz="2000"/>
          </a:p>
        </p:txBody>
      </p:sp>
      <p:sp>
        <p:nvSpPr>
          <p:cNvPr id="827" name="Google Shape;827;p60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828" name="Google Shape;828;p60"/>
          <p:cNvSpPr/>
          <p:nvPr/>
        </p:nvSpPr>
        <p:spPr>
          <a:xfrm>
            <a:off x="0" y="1359400"/>
            <a:ext cx="17835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Detailed activities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29" name="Google Shape;8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1500"/>
            <a:ext cx="8839202" cy="3528201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60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1"/>
          <p:cNvSpPr txBox="1">
            <a:spLocks noGrp="1"/>
          </p:cNvSpPr>
          <p:nvPr>
            <p:ph type="body" idx="1"/>
          </p:nvPr>
        </p:nvSpPr>
        <p:spPr>
          <a:xfrm>
            <a:off x="3771675" y="1804875"/>
            <a:ext cx="5035500" cy="410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INTRODUCTION</a:t>
            </a:r>
            <a:endParaRPr sz="20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Objectives</a:t>
            </a:r>
            <a:endParaRPr sz="12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LITERATURE REVIEW</a:t>
            </a:r>
            <a:endParaRPr sz="20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Additive Manufacturing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Directed Energy Deposition (DED)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Directed Energy Deposition Laser with Powder (DED-LP)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Laser Technology</a:t>
            </a:r>
            <a:endParaRPr sz="12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MATERIALS AND METHODS</a:t>
            </a:r>
            <a:endParaRPr sz="20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Methodology</a:t>
            </a:r>
            <a:endParaRPr sz="1200">
              <a:solidFill>
                <a:schemeClr val="lt2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</a:pPr>
            <a:r>
              <a:rPr lang="pt-BR" sz="1200">
                <a:solidFill>
                  <a:schemeClr val="lt2"/>
                </a:solidFill>
              </a:rPr>
              <a:t>Technical and Financial Resources</a:t>
            </a:r>
            <a:endParaRPr sz="12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AutoNum type="arabicPeriod"/>
            </a:pPr>
            <a:r>
              <a:rPr lang="pt-BR" sz="2000">
                <a:solidFill>
                  <a:schemeClr val="lt2"/>
                </a:solidFill>
              </a:rPr>
              <a:t>SCHEDULE</a:t>
            </a:r>
            <a:endParaRPr sz="2000">
              <a:solidFill>
                <a:schemeClr val="lt2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pt-BR" sz="2000">
                <a:solidFill>
                  <a:srgbClr val="000000"/>
                </a:solidFill>
              </a:rPr>
              <a:t>REFERENCES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36" name="Google Shape;836;p61"/>
          <p:cNvSpPr txBox="1">
            <a:spLocks noGrp="1"/>
          </p:cNvSpPr>
          <p:nvPr>
            <p:ph type="title"/>
          </p:nvPr>
        </p:nvSpPr>
        <p:spPr>
          <a:xfrm>
            <a:off x="563175" y="948254"/>
            <a:ext cx="2609100" cy="111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837" name="Google Shape;837;p61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838" name="Google Shape;838;p61"/>
          <p:cNvSpPr txBox="1">
            <a:spLocks noGrp="1"/>
          </p:cNvSpPr>
          <p:nvPr>
            <p:ph type="body" idx="1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2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REFERENCES</a:t>
            </a:r>
            <a:endParaRPr sz="2000"/>
          </a:p>
        </p:txBody>
      </p:sp>
      <p:sp>
        <p:nvSpPr>
          <p:cNvPr id="844" name="Google Shape;844;p62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845" name="Google Shape;845;p62"/>
          <p:cNvSpPr txBox="1"/>
          <p:nvPr/>
        </p:nvSpPr>
        <p:spPr>
          <a:xfrm>
            <a:off x="279600" y="1381450"/>
            <a:ext cx="8584800" cy="5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ANSARI, M. et al. Laser directed energy deposition of water-atomized iron powder: Process optimization and microstructure of single-tracks. </a:t>
            </a:r>
            <a:r>
              <a:rPr lang="pt-BR" sz="1000" b="1">
                <a:solidFill>
                  <a:schemeClr val="dk1"/>
                </a:solidFill>
              </a:rPr>
              <a:t>Optics &amp; Laser Technology</a:t>
            </a:r>
            <a:r>
              <a:rPr lang="pt-BR" sz="1000">
                <a:solidFill>
                  <a:schemeClr val="dk1"/>
                </a:solidFill>
              </a:rPr>
              <a:t>, v. 112, p. 485–493, 2019.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ASHBY, M. </a:t>
            </a:r>
            <a:r>
              <a:rPr lang="pt-BR" sz="1000" b="1">
                <a:solidFill>
                  <a:schemeClr val="dk1"/>
                </a:solidFill>
              </a:rPr>
              <a:t>Materials selection in mechanical design: Fourth edition</a:t>
            </a:r>
            <a:r>
              <a:rPr lang="pt-BR" sz="1000">
                <a:solidFill>
                  <a:schemeClr val="dk1"/>
                </a:solidFill>
              </a:rPr>
              <a:t>. 4th. ed. Burlington: Elsevier, 2011.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ASTM INT. Standard Test Methods for Tension Testing of Metallic Materials 1 - ASTM E8M-13a. </a:t>
            </a:r>
            <a:r>
              <a:rPr lang="pt-BR" sz="1000" b="1">
                <a:solidFill>
                  <a:schemeClr val="dk1"/>
                </a:solidFill>
              </a:rPr>
              <a:t>Astm</a:t>
            </a:r>
            <a:r>
              <a:rPr lang="pt-BR" sz="1000">
                <a:solidFill>
                  <a:schemeClr val="dk1"/>
                </a:solidFill>
              </a:rPr>
              <a:t>, n. C, p. 1–28, 2014.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ASTM; ISO. F3187 − 16: Standard Guide for Directed Energy Deposition of Metals 1. p. 1–22, 2019.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BAE, C.-J.; DIGGS, A. B.; RAMACHANDRAN, A. Quantification and certification of additive manufacturing materials and processes. In: </a:t>
            </a:r>
            <a:r>
              <a:rPr lang="pt-BR" sz="1000" b="1">
                <a:solidFill>
                  <a:schemeClr val="dk1"/>
                </a:solidFill>
              </a:rPr>
              <a:t>Additive Manufacturing : Materials, Processes, Quantifications and Applications</a:t>
            </a:r>
            <a:r>
              <a:rPr lang="pt-BR" sz="1000">
                <a:solidFill>
                  <a:schemeClr val="dk1"/>
                </a:solidFill>
              </a:rPr>
              <a:t>. Cambridge, MA: Butterworth-Heinemann, 2018. p. 181–213.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BOURELL, D. L.; LEU, M. C. .; ROSEN, D. W. </a:t>
            </a:r>
            <a:r>
              <a:rPr lang="pt-BR" sz="1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Roadmap for Additive Manufacturing: Identifying the Future of Freeform ProcessingThe University of Texas at Austin</a:t>
            </a:r>
            <a:r>
              <a:rPr lang="pt-B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Austin, TX: [s.n.].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BOURELL, D. L.; ROSEN, D. W.; LEU, M. C. The roadmap for additive manufacturing and its impact. </a:t>
            </a:r>
            <a:r>
              <a:rPr lang="pt-BR" sz="1000" b="1">
                <a:solidFill>
                  <a:schemeClr val="dk1"/>
                </a:solidFill>
              </a:rPr>
              <a:t>3D Printing and Additive Manufacturing</a:t>
            </a:r>
            <a:r>
              <a:rPr lang="pt-BR" sz="1000">
                <a:solidFill>
                  <a:schemeClr val="dk1"/>
                </a:solidFill>
              </a:rPr>
              <a:t>, v. 1, n. 1, p. 6–9, 2014.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CAFFREY, T.; WOHLERS, T. Additive manufacturing state of the industry. </a:t>
            </a:r>
            <a:r>
              <a:rPr lang="pt-BR" sz="1000" b="1">
                <a:solidFill>
                  <a:schemeClr val="dk1"/>
                </a:solidFill>
              </a:rPr>
              <a:t>Manufacturing Engineering</a:t>
            </a:r>
            <a:r>
              <a:rPr lang="pt-BR" sz="1000">
                <a:solidFill>
                  <a:schemeClr val="dk1"/>
                </a:solidFill>
              </a:rPr>
              <a:t>, 2015.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DANH. </a:t>
            </a:r>
            <a:r>
              <a:rPr lang="pt-BR" sz="1000" b="1">
                <a:solidFill>
                  <a:schemeClr val="dk1"/>
                </a:solidFill>
              </a:rPr>
              <a:t>Commercial Laser Lines</a:t>
            </a:r>
            <a:r>
              <a:rPr lang="pt-BR" sz="1000">
                <a:solidFill>
                  <a:schemeClr val="dk1"/>
                </a:solidFill>
              </a:rPr>
              <a:t>. Disponível em: &lt;https://en.wikipedia.org/wiki/List_of_laser_types#/media/File:Commercial_laser_lines.svg&gt;. Acesso em: 15 out. 2019.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DASS, A.; MORIDI, A. State of the Art in Directed Energy Deposition: From Additive Manufacturing to Materials Design. </a:t>
            </a:r>
            <a:r>
              <a:rPr lang="pt-BR" sz="1000" b="1">
                <a:solidFill>
                  <a:schemeClr val="dk1"/>
                </a:solidFill>
              </a:rPr>
              <a:t>Coatings</a:t>
            </a:r>
            <a:r>
              <a:rPr lang="pt-BR" sz="1000">
                <a:solidFill>
                  <a:schemeClr val="dk1"/>
                </a:solidFill>
              </a:rPr>
              <a:t>, 2019.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DEBROY, T. et al. Additive manufacturing of metallic components – Process, structure and properties. </a:t>
            </a:r>
            <a:r>
              <a:rPr lang="pt-BR" sz="1000" b="1">
                <a:solidFill>
                  <a:schemeClr val="dk1"/>
                </a:solidFill>
              </a:rPr>
              <a:t>Progress in Materials Science</a:t>
            </a:r>
            <a:r>
              <a:rPr lang="pt-BR" sz="1000">
                <a:solidFill>
                  <a:schemeClr val="dk1"/>
                </a:solidFill>
              </a:rPr>
              <a:t>, v. 92, p. 112–224, 2017.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FRAZIER, W. E. Metal additive manufacturing: A review. </a:t>
            </a:r>
            <a:r>
              <a:rPr lang="pt-BR" sz="1000" b="1">
                <a:solidFill>
                  <a:schemeClr val="dk1"/>
                </a:solidFill>
              </a:rPr>
              <a:t>Journal of Materials Engineering and Performance</a:t>
            </a:r>
            <a:r>
              <a:rPr lang="pt-BR" sz="1000">
                <a:solidFill>
                  <a:schemeClr val="dk1"/>
                </a:solidFill>
              </a:rPr>
              <a:t>, 2014.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GIBSON, I.; ROSEN, D.; STUCKER, B. </a:t>
            </a:r>
            <a:r>
              <a:rPr lang="pt-BR" sz="1000" b="1">
                <a:solidFill>
                  <a:schemeClr val="dk1"/>
                </a:solidFill>
              </a:rPr>
              <a:t>Additive manufacturing technologies: 3D printing, rapid prototyping, and direct digital manufacturing, second edition</a:t>
            </a:r>
            <a:r>
              <a:rPr lang="pt-BR" sz="1000">
                <a:solidFill>
                  <a:schemeClr val="dk1"/>
                </a:solidFill>
              </a:rPr>
              <a:t>. 2nd. ed. New York, NY: Springer US, 2015.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GRIFFITH, M. L. et al. Understanding the Microstructure and Properties of Components Fabricated By Laser Engineered Net Shapgin (LENS). v. 625, p. 9–20, 2000.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6" name="Google Shape;846;p62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3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REFERENCES</a:t>
            </a:r>
            <a:endParaRPr sz="2000"/>
          </a:p>
        </p:txBody>
      </p:sp>
      <p:sp>
        <p:nvSpPr>
          <p:cNvPr id="852" name="Google Shape;852;p63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853" name="Google Shape;853;p63"/>
          <p:cNvSpPr txBox="1"/>
          <p:nvPr/>
        </p:nvSpPr>
        <p:spPr>
          <a:xfrm>
            <a:off x="279600" y="1490000"/>
            <a:ext cx="8584800" cy="5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HANDBOOK, A. ASM Metals HandBook Volume 1 - Properties and Selections - Irons Steels and High and Performance. </a:t>
            </a:r>
            <a:r>
              <a:rPr lang="pt-BR" sz="1000" b="1">
                <a:solidFill>
                  <a:schemeClr val="dk1"/>
                </a:solidFill>
              </a:rPr>
              <a:t>Technology</a:t>
            </a:r>
            <a:r>
              <a:rPr lang="pt-BR" sz="1000">
                <a:solidFill>
                  <a:schemeClr val="dk1"/>
                </a:solidFill>
              </a:rPr>
              <a:t>, v. 2, p. 3470, 1990.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HERZIGER, G.; WEBER, H. </a:t>
            </a:r>
            <a:r>
              <a:rPr lang="pt-BR" sz="1000" b="1">
                <a:solidFill>
                  <a:schemeClr val="dk1"/>
                </a:solidFill>
              </a:rPr>
              <a:t>Laser in Technik und Forschung</a:t>
            </a:r>
            <a:r>
              <a:rPr lang="pt-BR" sz="1000">
                <a:solidFill>
                  <a:schemeClr val="dk1"/>
                </a:solidFill>
              </a:rPr>
              <a:t>. Berlin: Springer Berlin, 1998.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HERZOG, D. et al. Additive manufacturing of metals. </a:t>
            </a:r>
            <a:r>
              <a:rPr lang="pt-BR" sz="1000" b="1">
                <a:solidFill>
                  <a:schemeClr val="dk1"/>
                </a:solidFill>
              </a:rPr>
              <a:t>Acta Materialia</a:t>
            </a:r>
            <a:r>
              <a:rPr lang="pt-BR" sz="1000">
                <a:solidFill>
                  <a:schemeClr val="dk1"/>
                </a:solidFill>
              </a:rPr>
              <a:t>, v. 117, p. 371–392, 2016.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HITZ, C. B.; EWING, J.; HECHT, J. </a:t>
            </a:r>
            <a:r>
              <a:rPr lang="pt-BR" sz="1000" b="1">
                <a:solidFill>
                  <a:schemeClr val="dk1"/>
                </a:solidFill>
              </a:rPr>
              <a:t>Introduction to Laser Technology</a:t>
            </a:r>
            <a:r>
              <a:rPr lang="pt-BR" sz="1000">
                <a:solidFill>
                  <a:schemeClr val="dk1"/>
                </a:solidFill>
              </a:rPr>
              <a:t>. 4th. ed. New Jersey, NY: IEEE Press, 2012.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ISO; ASTM. ISO/ASTM 52900:2015(E) - Standard Terminology for Additive Manufacturing – General Principles – Terminology. v. i, p. 1–9, 2019.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KAWAHITO, Y. et al. Elucidation of the effect of welding speed on melt flows in high-brightness and high-power laser welding of stainless steel on basis of three-dimensional X-ray transmission in situ observation. </a:t>
            </a:r>
            <a:r>
              <a:rPr lang="pt-BR" sz="1000" b="1">
                <a:solidFill>
                  <a:schemeClr val="dk1"/>
                </a:solidFill>
              </a:rPr>
              <a:t>Welding International</a:t>
            </a:r>
            <a:r>
              <a:rPr lang="pt-BR" sz="1000">
                <a:solidFill>
                  <a:schemeClr val="dk1"/>
                </a:solidFill>
              </a:rPr>
              <a:t>, v. 31, n. 3, p. 206–213, 2016.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KEIST, J. S.; PALMER, T. A. Role of geometry on properties of additively manufactured Ti-6Al-4V structures fabricated using laser based directed energy deposition. </a:t>
            </a:r>
            <a:r>
              <a:rPr lang="pt-BR" sz="1000" b="1">
                <a:solidFill>
                  <a:schemeClr val="dk1"/>
                </a:solidFill>
              </a:rPr>
              <a:t>Materials and Design</a:t>
            </a:r>
            <a:r>
              <a:rPr lang="pt-BR" sz="1000">
                <a:solidFill>
                  <a:schemeClr val="dk1"/>
                </a:solidFill>
              </a:rPr>
              <a:t>, v. 106, p. 482–494, 2016.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KOIKE, R. et al. Study on correlation internal void and strength in direct energy deposition. p. 1033–1034, 2017.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KOK, Y. et al. Anisotropy and heterogeneity of microstructure and mechanical properties in metal additive manufacturing: A critical review. </a:t>
            </a:r>
            <a:r>
              <a:rPr lang="pt-BR" sz="1000" b="1">
                <a:solidFill>
                  <a:schemeClr val="dk1"/>
                </a:solidFill>
              </a:rPr>
              <a:t>Materials &amp; Design</a:t>
            </a:r>
            <a:r>
              <a:rPr lang="pt-BR" sz="1000">
                <a:solidFill>
                  <a:schemeClr val="dk1"/>
                </a:solidFill>
              </a:rPr>
              <a:t>, 2017.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LEWANDOWSKI, J. J.; SEIFI, M. Metal Additive Manufacturing: A Review of Mechanical Properties. v. 46, n. 1, p. 151–186, 2016.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LIU, R. et al. Aerospace applications of laser additive manufacturing. In: </a:t>
            </a:r>
            <a:r>
              <a:rPr lang="pt-BR" sz="1000" b="1">
                <a:solidFill>
                  <a:schemeClr val="dk1"/>
                </a:solidFill>
              </a:rPr>
              <a:t>Laser Additive Manufacturing: Materials, Design, Technologies, and Applications</a:t>
            </a:r>
            <a:r>
              <a:rPr lang="pt-BR" sz="1000">
                <a:solidFill>
                  <a:schemeClr val="dk1"/>
                </a:solidFill>
              </a:rPr>
              <a:t>. [s.l.] Woodhead Publishing, 2017. p. 351–371.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MANUFACTURING GUIDE. </a:t>
            </a:r>
            <a:r>
              <a:rPr lang="pt-BR" sz="1000" b="1">
                <a:solidFill>
                  <a:schemeClr val="dk1"/>
                </a:solidFill>
              </a:rPr>
              <a:t>Laser Cladding 3D, LC3D | Find suppliers, processes &amp;amp; material</a:t>
            </a:r>
            <a:r>
              <a:rPr lang="pt-BR" sz="1000">
                <a:solidFill>
                  <a:schemeClr val="dk1"/>
                </a:solidFill>
              </a:rPr>
              <a:t>. Disponível em: &lt;https://www.manufacturingguide.com/en/laser-engineered-net-shaping-lens-0&gt;. Acesso em: 4 jul. 2019.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MANVATKAR, V. D. et al. Estimation of melt pool dimensions, thermal cycle, and hardness distribution in the laser-engineered net shaping process of austenitic stainless steel. Metallurgical and Materials Transactions A: Physical Metallurgy and Materials Science, v. 42, n. 13, p. 4080–4087, 2011.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MANVATKAR, V.; DE, A.; DEBROY, T. Heat transfer and material flow during laser assisted multi-layer additive manufacturing. Journal of Applied Physics, v. 116, n. 12, 2014.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POPRAWE, R. Tailored Light 2 Laser Application Technology. Aachen, Germany: Springer, 2016.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POPRAWE, R.; BOUCKE, K.; HOFFMAN, D. Tailored Light 1 - High Power Lasers for Production. Aachen, Germany: Springer, 2018.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854" name="Google Shape;854;p63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INTRODUCTION</a:t>
            </a:r>
            <a:endParaRPr sz="2000"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2353637" y="2640864"/>
            <a:ext cx="3943693" cy="3943693"/>
            <a:chOff x="2902488" y="902232"/>
            <a:chExt cx="3339000" cy="3339000"/>
          </a:xfrm>
        </p:grpSpPr>
        <p:sp>
          <p:nvSpPr>
            <p:cNvPr id="123" name="Google Shape;123;p19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2D6EA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23315E"/>
            </a:solidFill>
            <a:ln w="9525" cap="flat" cmpd="sng">
              <a:solidFill>
                <a:srgbClr val="2D6E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19"/>
          <p:cNvGrpSpPr/>
          <p:nvPr/>
        </p:nvGrpSpPr>
        <p:grpSpPr>
          <a:xfrm>
            <a:off x="3253104" y="3540330"/>
            <a:ext cx="2144759" cy="2144759"/>
            <a:chOff x="3664038" y="1663782"/>
            <a:chExt cx="1815900" cy="1815900"/>
          </a:xfrm>
        </p:grpSpPr>
        <p:sp>
          <p:nvSpPr>
            <p:cNvPr id="126" name="Google Shape;126;p19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2D6EA4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2D6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Additive Manufacturing</a:t>
              </a:r>
              <a:endParaRPr sz="16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8" name="Google Shape;128;p19"/>
          <p:cNvSpPr/>
          <p:nvPr/>
        </p:nvSpPr>
        <p:spPr>
          <a:xfrm>
            <a:off x="0" y="1359400"/>
            <a:ext cx="24868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Main process advantages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121900" y="2935250"/>
            <a:ext cx="3125607" cy="3311519"/>
            <a:chOff x="121900" y="2935250"/>
            <a:chExt cx="3125607" cy="3311519"/>
          </a:xfrm>
        </p:grpSpPr>
        <p:grpSp>
          <p:nvGrpSpPr>
            <p:cNvPr id="130" name="Google Shape;130;p19"/>
            <p:cNvGrpSpPr/>
            <p:nvPr/>
          </p:nvGrpSpPr>
          <p:grpSpPr>
            <a:xfrm>
              <a:off x="1985384" y="4984646"/>
              <a:ext cx="1262123" cy="1262123"/>
              <a:chOff x="2859873" y="853971"/>
              <a:chExt cx="1068600" cy="1068600"/>
            </a:xfrm>
          </p:grpSpPr>
          <p:sp>
            <p:nvSpPr>
              <p:cNvPr id="131" name="Google Shape;131;p19"/>
              <p:cNvSpPr/>
              <p:nvPr/>
            </p:nvSpPr>
            <p:spPr>
              <a:xfrm>
                <a:off x="2859873" y="853971"/>
                <a:ext cx="1068600" cy="1068600"/>
              </a:xfrm>
              <a:prstGeom prst="ellipse">
                <a:avLst/>
              </a:prstGeom>
              <a:solidFill>
                <a:srgbClr val="2D6E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2" name="Google Shape;132;p19"/>
              <p:cNvSpPr txBox="1"/>
              <p:nvPr/>
            </p:nvSpPr>
            <p:spPr>
              <a:xfrm>
                <a:off x="3012800" y="1022197"/>
                <a:ext cx="762600" cy="732300"/>
              </a:xfrm>
              <a:prstGeom prst="rect">
                <a:avLst/>
              </a:prstGeom>
              <a:solidFill>
                <a:srgbClr val="2D6E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Reduced time between ideation and production</a:t>
                </a:r>
                <a:endParaRPr sz="10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3" name="Google Shape;133;p19"/>
            <p:cNvSpPr/>
            <p:nvPr/>
          </p:nvSpPr>
          <p:spPr>
            <a:xfrm>
              <a:off x="418375" y="3785575"/>
              <a:ext cx="1771800" cy="365100"/>
            </a:xfrm>
            <a:prstGeom prst="roundRect">
              <a:avLst>
                <a:gd name="adj" fmla="val 16667"/>
              </a:avLst>
            </a:prstGeom>
            <a:solidFill>
              <a:srgbClr val="2D6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Digital process</a:t>
              </a:r>
              <a:endPara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4" name="Google Shape;134;p19"/>
            <p:cNvCxnSpPr>
              <a:stCxn id="131" idx="2"/>
              <a:endCxn id="133" idx="2"/>
            </p:cNvCxnSpPr>
            <p:nvPr/>
          </p:nvCxnSpPr>
          <p:spPr>
            <a:xfrm rot="10800000">
              <a:off x="1304384" y="4150807"/>
              <a:ext cx="681000" cy="1464900"/>
            </a:xfrm>
            <a:prstGeom prst="bentConnector2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9"/>
            <p:cNvCxnSpPr>
              <a:stCxn id="133" idx="0"/>
              <a:endCxn id="136" idx="2"/>
            </p:cNvCxnSpPr>
            <p:nvPr/>
          </p:nvCxnSpPr>
          <p:spPr>
            <a:xfrm rot="-5400000">
              <a:off x="1247875" y="3728575"/>
              <a:ext cx="113400" cy="600"/>
            </a:xfrm>
            <a:prstGeom prst="bentConnector3">
              <a:avLst>
                <a:gd name="adj1" fmla="val 49967"/>
              </a:avLst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" name="Google Shape;136;p19"/>
            <p:cNvSpPr/>
            <p:nvPr/>
          </p:nvSpPr>
          <p:spPr>
            <a:xfrm>
              <a:off x="121900" y="3307150"/>
              <a:ext cx="2364900" cy="365100"/>
            </a:xfrm>
            <a:prstGeom prst="roundRect">
              <a:avLst>
                <a:gd name="adj" fmla="val 16667"/>
              </a:avLst>
            </a:prstGeom>
            <a:solidFill>
              <a:srgbClr val="2D6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Model -&gt; Data -&gt; Production</a:t>
              </a:r>
              <a:endPara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418325" y="4264000"/>
              <a:ext cx="1771800" cy="365100"/>
            </a:xfrm>
            <a:prstGeom prst="roundRect">
              <a:avLst>
                <a:gd name="adj" fmla="val 16667"/>
              </a:avLst>
            </a:prstGeom>
            <a:solidFill>
              <a:srgbClr val="2D6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Reduced supply chain</a:t>
              </a:r>
              <a:endPara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19"/>
            <p:cNvSpPr txBox="1"/>
            <p:nvPr/>
          </p:nvSpPr>
          <p:spPr>
            <a:xfrm>
              <a:off x="565200" y="2935250"/>
              <a:ext cx="16029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(VOLPATO et al., 2017)</a:t>
              </a:r>
              <a:endParaRPr sz="1000"/>
            </a:p>
          </p:txBody>
        </p:sp>
      </p:grpSp>
      <p:grpSp>
        <p:nvGrpSpPr>
          <p:cNvPr id="139" name="Google Shape;139;p19"/>
          <p:cNvGrpSpPr/>
          <p:nvPr/>
        </p:nvGrpSpPr>
        <p:grpSpPr>
          <a:xfrm>
            <a:off x="5397982" y="3104663"/>
            <a:ext cx="3254068" cy="3133105"/>
            <a:chOff x="5397982" y="3104663"/>
            <a:chExt cx="3254068" cy="3133105"/>
          </a:xfrm>
        </p:grpSpPr>
        <p:grpSp>
          <p:nvGrpSpPr>
            <p:cNvPr id="140" name="Google Shape;140;p19"/>
            <p:cNvGrpSpPr/>
            <p:nvPr/>
          </p:nvGrpSpPr>
          <p:grpSpPr>
            <a:xfrm>
              <a:off x="5397982" y="4975644"/>
              <a:ext cx="1262123" cy="1262123"/>
              <a:chOff x="5214448" y="3234278"/>
              <a:chExt cx="1068600" cy="1068600"/>
            </a:xfrm>
          </p:grpSpPr>
          <p:sp>
            <p:nvSpPr>
              <p:cNvPr id="141" name="Google Shape;141;p19"/>
              <p:cNvSpPr/>
              <p:nvPr/>
            </p:nvSpPr>
            <p:spPr>
              <a:xfrm>
                <a:off x="5214448" y="3234278"/>
                <a:ext cx="1068600" cy="1068600"/>
              </a:xfrm>
              <a:prstGeom prst="ellipse">
                <a:avLst/>
              </a:prstGeom>
              <a:solidFill>
                <a:srgbClr val="2D6E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2" name="Google Shape;142;p19"/>
              <p:cNvSpPr txBox="1"/>
              <p:nvPr/>
            </p:nvSpPr>
            <p:spPr>
              <a:xfrm>
                <a:off x="5367375" y="3402503"/>
                <a:ext cx="762600" cy="732300"/>
              </a:xfrm>
              <a:prstGeom prst="rect">
                <a:avLst/>
              </a:prstGeom>
              <a:solidFill>
                <a:srgbClr val="2D6E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Design freedom</a:t>
                </a:r>
                <a:endParaRPr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pic>
          <p:nvPicPr>
            <p:cNvPr id="143" name="Google Shape;14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65137" y="4418034"/>
              <a:ext cx="1602900" cy="107398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4" name="Google Shape;144;p19"/>
            <p:cNvCxnSpPr>
              <a:stCxn id="143" idx="2"/>
              <a:endCxn id="141" idx="6"/>
            </p:cNvCxnSpPr>
            <p:nvPr/>
          </p:nvCxnSpPr>
          <p:spPr>
            <a:xfrm rot="5400000">
              <a:off x="7156087" y="4996116"/>
              <a:ext cx="114600" cy="1106400"/>
            </a:xfrm>
            <a:prstGeom prst="bentConnector2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19"/>
            <p:cNvCxnSpPr>
              <a:stCxn id="146" idx="2"/>
              <a:endCxn id="143" idx="0"/>
            </p:cNvCxnSpPr>
            <p:nvPr/>
          </p:nvCxnSpPr>
          <p:spPr>
            <a:xfrm rot="-5400000" flipH="1">
              <a:off x="7711850" y="4363213"/>
              <a:ext cx="109200" cy="600"/>
            </a:xfrm>
            <a:prstGeom prst="bentConnector3">
              <a:avLst>
                <a:gd name="adj1" fmla="val 49964"/>
              </a:avLst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6" name="Google Shape;146;p19"/>
            <p:cNvSpPr/>
            <p:nvPr/>
          </p:nvSpPr>
          <p:spPr>
            <a:xfrm>
              <a:off x="6880250" y="3943813"/>
              <a:ext cx="1771800" cy="365100"/>
            </a:xfrm>
            <a:prstGeom prst="roundRect">
              <a:avLst>
                <a:gd name="adj" fmla="val 16667"/>
              </a:avLst>
            </a:prstGeom>
            <a:solidFill>
              <a:srgbClr val="2D6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Design optimization</a:t>
              </a:r>
              <a:endPara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6880250" y="3471238"/>
              <a:ext cx="1771800" cy="365100"/>
            </a:xfrm>
            <a:prstGeom prst="roundRect">
              <a:avLst>
                <a:gd name="adj" fmla="val 16667"/>
              </a:avLst>
            </a:prstGeom>
            <a:solidFill>
              <a:srgbClr val="2D6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Part count reduction</a:t>
              </a:r>
              <a:endPara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48" name="Google Shape;148;p19"/>
            <p:cNvCxnSpPr>
              <a:stCxn id="147" idx="2"/>
              <a:endCxn id="146" idx="0"/>
            </p:cNvCxnSpPr>
            <p:nvPr/>
          </p:nvCxnSpPr>
          <p:spPr>
            <a:xfrm rot="-5400000" flipH="1">
              <a:off x="7712750" y="3889738"/>
              <a:ext cx="107400" cy="600"/>
            </a:xfrm>
            <a:prstGeom prst="bentConnector3">
              <a:avLst>
                <a:gd name="adj1" fmla="val 50035"/>
              </a:avLst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9" name="Google Shape;149;p19"/>
            <p:cNvSpPr txBox="1"/>
            <p:nvPr/>
          </p:nvSpPr>
          <p:spPr>
            <a:xfrm>
              <a:off x="6965138" y="3104663"/>
              <a:ext cx="16029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(ZHANG; LIU; TO, 2017)</a:t>
              </a:r>
              <a:endParaRPr sz="1000"/>
            </a:p>
          </p:txBody>
        </p:sp>
      </p:grpSp>
      <p:grpSp>
        <p:nvGrpSpPr>
          <p:cNvPr id="150" name="Google Shape;150;p19"/>
          <p:cNvGrpSpPr/>
          <p:nvPr/>
        </p:nvGrpSpPr>
        <p:grpSpPr>
          <a:xfrm>
            <a:off x="3699571" y="1038850"/>
            <a:ext cx="4827279" cy="2325084"/>
            <a:chOff x="3699571" y="1038850"/>
            <a:chExt cx="4827279" cy="2325084"/>
          </a:xfrm>
        </p:grpSpPr>
        <p:grpSp>
          <p:nvGrpSpPr>
            <p:cNvPr id="151" name="Google Shape;151;p19"/>
            <p:cNvGrpSpPr/>
            <p:nvPr/>
          </p:nvGrpSpPr>
          <p:grpSpPr>
            <a:xfrm>
              <a:off x="3699571" y="2101811"/>
              <a:ext cx="1262123" cy="1262123"/>
              <a:chOff x="2859873" y="853971"/>
              <a:chExt cx="1068600" cy="1068600"/>
            </a:xfrm>
          </p:grpSpPr>
          <p:sp>
            <p:nvSpPr>
              <p:cNvPr id="152" name="Google Shape;152;p19"/>
              <p:cNvSpPr/>
              <p:nvPr/>
            </p:nvSpPr>
            <p:spPr>
              <a:xfrm>
                <a:off x="2859873" y="853971"/>
                <a:ext cx="1068600" cy="1068600"/>
              </a:xfrm>
              <a:prstGeom prst="ellipse">
                <a:avLst/>
              </a:prstGeom>
              <a:solidFill>
                <a:srgbClr val="2D6E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" name="Google Shape;153;p19"/>
              <p:cNvSpPr txBox="1"/>
              <p:nvPr/>
            </p:nvSpPr>
            <p:spPr>
              <a:xfrm>
                <a:off x="3012800" y="1022197"/>
                <a:ext cx="762600" cy="732300"/>
              </a:xfrm>
              <a:prstGeom prst="rect">
                <a:avLst/>
              </a:prstGeom>
              <a:solidFill>
                <a:srgbClr val="2D6E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Reduced total cost for small batches</a:t>
                </a:r>
                <a:endParaRPr sz="12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54" name="Google Shape;154;p19"/>
            <p:cNvSpPr/>
            <p:nvPr/>
          </p:nvSpPr>
          <p:spPr>
            <a:xfrm>
              <a:off x="4851550" y="1368638"/>
              <a:ext cx="3675300" cy="365100"/>
            </a:xfrm>
            <a:prstGeom prst="roundRect">
              <a:avLst>
                <a:gd name="adj" fmla="val 16667"/>
              </a:avLst>
            </a:prstGeom>
            <a:solidFill>
              <a:srgbClr val="2D6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Compared to process with dependence on tooling</a:t>
              </a:r>
              <a:endPara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55" name="Google Shape;155;p19"/>
            <p:cNvCxnSpPr>
              <a:stCxn id="152" idx="0"/>
              <a:endCxn id="154" idx="1"/>
            </p:cNvCxnSpPr>
            <p:nvPr/>
          </p:nvCxnSpPr>
          <p:spPr>
            <a:xfrm rot="-5400000">
              <a:off x="4315783" y="1566161"/>
              <a:ext cx="550500" cy="520800"/>
            </a:xfrm>
            <a:prstGeom prst="bentConnector2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6" name="Google Shape;156;p19"/>
            <p:cNvSpPr/>
            <p:nvPr/>
          </p:nvSpPr>
          <p:spPr>
            <a:xfrm>
              <a:off x="7737550" y="1817400"/>
              <a:ext cx="789300" cy="365100"/>
            </a:xfrm>
            <a:prstGeom prst="roundRect">
              <a:avLst>
                <a:gd name="adj" fmla="val 16667"/>
              </a:avLst>
            </a:prstGeom>
            <a:solidFill>
              <a:srgbClr val="2D6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Moulds</a:t>
              </a:r>
              <a:endPara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57" name="Google Shape;157;p19"/>
            <p:cNvCxnSpPr>
              <a:stCxn id="156" idx="1"/>
              <a:endCxn id="154" idx="2"/>
            </p:cNvCxnSpPr>
            <p:nvPr/>
          </p:nvCxnSpPr>
          <p:spPr>
            <a:xfrm rot="10800000">
              <a:off x="6689050" y="1733850"/>
              <a:ext cx="1048500" cy="266100"/>
            </a:xfrm>
            <a:prstGeom prst="bentConnector2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>
              <a:stCxn id="159" idx="1"/>
              <a:endCxn id="154" idx="2"/>
            </p:cNvCxnSpPr>
            <p:nvPr/>
          </p:nvCxnSpPr>
          <p:spPr>
            <a:xfrm rot="10800000">
              <a:off x="6689050" y="1733750"/>
              <a:ext cx="1048500" cy="678900"/>
            </a:xfrm>
            <a:prstGeom prst="bentConnector2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9" name="Google Shape;159;p19"/>
            <p:cNvSpPr/>
            <p:nvPr/>
          </p:nvSpPr>
          <p:spPr>
            <a:xfrm>
              <a:off x="7737550" y="2230100"/>
              <a:ext cx="789300" cy="365100"/>
            </a:xfrm>
            <a:prstGeom prst="roundRect">
              <a:avLst>
                <a:gd name="adj" fmla="val 16667"/>
              </a:avLst>
            </a:prstGeom>
            <a:solidFill>
              <a:srgbClr val="2D6E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Dies</a:t>
              </a:r>
              <a:endPara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19"/>
            <p:cNvSpPr txBox="1"/>
            <p:nvPr/>
          </p:nvSpPr>
          <p:spPr>
            <a:xfrm>
              <a:off x="6161025" y="1038850"/>
              <a:ext cx="16029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(VOLPATO et al., 2017)</a:t>
              </a:r>
              <a:endParaRPr sz="1000"/>
            </a:p>
          </p:txBody>
        </p:sp>
      </p:grpSp>
      <p:sp>
        <p:nvSpPr>
          <p:cNvPr id="161" name="Google Shape;161;p19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4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REFERENCES</a:t>
            </a:r>
            <a:endParaRPr sz="2000"/>
          </a:p>
        </p:txBody>
      </p:sp>
      <p:sp>
        <p:nvSpPr>
          <p:cNvPr id="860" name="Google Shape;860;p64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861" name="Google Shape;861;p64"/>
          <p:cNvSpPr txBox="1"/>
          <p:nvPr/>
        </p:nvSpPr>
        <p:spPr>
          <a:xfrm>
            <a:off x="279600" y="1490000"/>
            <a:ext cx="8584800" cy="51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RAZAVI, S. M. J. et al. Porosity effect on tensile behavior of Ti-6Al-4V specimens produced by laser engineered net shaping technology. Proceedings of the Institution of Mechanical Engineers, Part C: Journal of Mechanical Engineering Science, v. 0, n. 1, p. 1–8, 2018a.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RAZAVI, S. M. J. et al. Fatigue behavior of porous Ti-6Al-4V made by laser-engineered net shaping. Materials, v. 11, n. 2, 2018b.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SABOORI, A. et al. Application of Directed Energy Deposition-Based Additive Manufacturing in Repair. Applied Sciences, v. 9, n. 16, p. 3316, 2019.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SCHNEIDER, M. Laser clading with powder effect of some machining parameters on clad properties. [s.l.] University of Twente, Enschede, The Netherlands, 1998.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SHAH, K. et al. Parametric study of development of Inconel-steel functionally graded materials by laser direct metal deposition. Materials and Design, v. 54, p. 531–538, 2014.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VOLPATO, N. et al. Manufatura Aditiva - Tecnologias e aplicações da impressão 3D. São Paulo, SP: Blucher, 2017.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XU, J. et al. A review of slicing methods for directed energy deposition based additive manufacturing. Rapid Prototyping Journal, v. 24, n. 6, p. 1012–1025, 2018.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ZHANG, P.; LIU, J.; TO, A. C. Role of anisotropic properties on topology optimization of additive manufactured load bearing structures. Scripta Materialia, 2017.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862" name="Google Shape;862;p64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5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ACKNOWLEDGMENTS</a:t>
            </a:r>
            <a:endParaRPr sz="2000"/>
          </a:p>
        </p:txBody>
      </p:sp>
      <p:sp>
        <p:nvSpPr>
          <p:cNvPr id="868" name="Google Shape;868;p65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869" name="Google Shape;869;p65"/>
          <p:cNvSpPr/>
          <p:nvPr/>
        </p:nvSpPr>
        <p:spPr>
          <a:xfrm>
            <a:off x="0" y="1359400"/>
            <a:ext cx="17835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Support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70" name="Google Shape;8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713" y="2048425"/>
            <a:ext cx="2050562" cy="12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725" y="3506550"/>
            <a:ext cx="2050550" cy="85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9075" y="2030813"/>
            <a:ext cx="1235200" cy="124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9225" y="3474625"/>
            <a:ext cx="2050550" cy="92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9210" y="2077310"/>
            <a:ext cx="1152975" cy="11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85800" y="4734425"/>
            <a:ext cx="1518650" cy="15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3743" y="4878862"/>
            <a:ext cx="1257616" cy="1240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65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INTRODUCTION</a:t>
            </a:r>
            <a:endParaRPr sz="2000"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2353637" y="2640864"/>
            <a:ext cx="3943693" cy="3943693"/>
            <a:chOff x="2902488" y="902232"/>
            <a:chExt cx="3339000" cy="3339000"/>
          </a:xfrm>
        </p:grpSpPr>
        <p:sp>
          <p:nvSpPr>
            <p:cNvPr id="169" name="Google Shape;169;p20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F4D75D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F4D75D"/>
            </a:solidFill>
            <a:ln w="9525" cap="flat" cmpd="sng">
              <a:solidFill>
                <a:srgbClr val="F4D7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20"/>
          <p:cNvGrpSpPr/>
          <p:nvPr/>
        </p:nvGrpSpPr>
        <p:grpSpPr>
          <a:xfrm>
            <a:off x="3253104" y="3540330"/>
            <a:ext cx="2144759" cy="2144759"/>
            <a:chOff x="3664038" y="1663782"/>
            <a:chExt cx="1815900" cy="1815900"/>
          </a:xfrm>
        </p:grpSpPr>
        <p:sp>
          <p:nvSpPr>
            <p:cNvPr id="172" name="Google Shape;172;p20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FFFFAA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305A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20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Additive Manufacturing</a:t>
              </a:r>
              <a:endParaRPr b="1">
                <a:solidFill>
                  <a:srgbClr val="1E305A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74" name="Google Shape;174;p20"/>
          <p:cNvSpPr/>
          <p:nvPr/>
        </p:nvSpPr>
        <p:spPr>
          <a:xfrm>
            <a:off x="0" y="1359400"/>
            <a:ext cx="21447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E305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Main process challenges</a:t>
            </a:r>
            <a:endParaRPr>
              <a:solidFill>
                <a:srgbClr val="1E305A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5" name="Google Shape;175;p20"/>
          <p:cNvGrpSpPr/>
          <p:nvPr/>
        </p:nvGrpSpPr>
        <p:grpSpPr>
          <a:xfrm>
            <a:off x="5397982" y="4021675"/>
            <a:ext cx="3226668" cy="2216093"/>
            <a:chOff x="5397982" y="4021675"/>
            <a:chExt cx="3226668" cy="2216093"/>
          </a:xfrm>
        </p:grpSpPr>
        <p:grpSp>
          <p:nvGrpSpPr>
            <p:cNvPr id="176" name="Google Shape;176;p20"/>
            <p:cNvGrpSpPr/>
            <p:nvPr/>
          </p:nvGrpSpPr>
          <p:grpSpPr>
            <a:xfrm>
              <a:off x="5397982" y="4975644"/>
              <a:ext cx="1262123" cy="1262123"/>
              <a:chOff x="5214448" y="3234278"/>
              <a:chExt cx="1068600" cy="1068600"/>
            </a:xfrm>
          </p:grpSpPr>
          <p:sp>
            <p:nvSpPr>
              <p:cNvPr id="177" name="Google Shape;177;p20"/>
              <p:cNvSpPr/>
              <p:nvPr/>
            </p:nvSpPr>
            <p:spPr>
              <a:xfrm>
                <a:off x="5214448" y="3234278"/>
                <a:ext cx="1068600" cy="1068600"/>
              </a:xfrm>
              <a:prstGeom prst="ellipse">
                <a:avLst/>
              </a:prstGeom>
              <a:solidFill>
                <a:srgbClr val="FFFF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78" name="Google Shape;178;p20"/>
              <p:cNvSpPr txBox="1"/>
              <p:nvPr/>
            </p:nvSpPr>
            <p:spPr>
              <a:xfrm>
                <a:off x="5367375" y="3402503"/>
                <a:ext cx="762600" cy="732300"/>
              </a:xfrm>
              <a:prstGeom prst="rect">
                <a:avLst/>
              </a:prstGeom>
              <a:solidFill>
                <a:srgbClr val="FFFF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1E305A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Complex design paradigm</a:t>
                </a:r>
                <a:endParaRPr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cxnSp>
          <p:nvCxnSpPr>
            <p:cNvPr id="179" name="Google Shape;179;p20"/>
            <p:cNvCxnSpPr>
              <a:stCxn id="180" idx="2"/>
              <a:endCxn id="177" idx="6"/>
            </p:cNvCxnSpPr>
            <p:nvPr/>
          </p:nvCxnSpPr>
          <p:spPr>
            <a:xfrm rot="5400000">
              <a:off x="6916575" y="5013950"/>
              <a:ext cx="336300" cy="849000"/>
            </a:xfrm>
            <a:prstGeom prst="bentConnector2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" name="Google Shape;180;p20"/>
            <p:cNvSpPr/>
            <p:nvPr/>
          </p:nvSpPr>
          <p:spPr>
            <a:xfrm>
              <a:off x="6828375" y="4905200"/>
              <a:ext cx="1361700" cy="365100"/>
            </a:xfrm>
            <a:prstGeom prst="roundRect">
              <a:avLst>
                <a:gd name="adj" fmla="val 16667"/>
              </a:avLst>
            </a:prstGeom>
            <a:solidFill>
              <a:srgbClr val="FFFF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Design shift</a:t>
              </a:r>
              <a:endParaRPr sz="1200">
                <a:solidFill>
                  <a:srgbClr val="1E305A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81" name="Google Shape;181;p20"/>
            <p:cNvCxnSpPr>
              <a:stCxn id="182" idx="2"/>
              <a:endCxn id="180" idx="0"/>
            </p:cNvCxnSpPr>
            <p:nvPr/>
          </p:nvCxnSpPr>
          <p:spPr>
            <a:xfrm rot="-5400000" flipH="1">
              <a:off x="7444725" y="4840100"/>
              <a:ext cx="129600" cy="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3" name="Google Shape;183;p20"/>
            <p:cNvSpPr txBox="1"/>
            <p:nvPr/>
          </p:nvSpPr>
          <p:spPr>
            <a:xfrm>
              <a:off x="6394450" y="4021675"/>
              <a:ext cx="22302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(BOURELL; LEU; ROSEN, 2009)</a:t>
              </a:r>
              <a:endParaRPr sz="1000"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394125" y="4410500"/>
              <a:ext cx="2230200" cy="365100"/>
            </a:xfrm>
            <a:prstGeom prst="roundRect">
              <a:avLst>
                <a:gd name="adj" fmla="val 16667"/>
              </a:avLst>
            </a:prstGeom>
            <a:solidFill>
              <a:srgbClr val="FFFF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Lack of diffuse knowledge</a:t>
              </a:r>
              <a:endParaRPr sz="1200">
                <a:solidFill>
                  <a:srgbClr val="1E305A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4" name="Google Shape;184;p20"/>
          <p:cNvGrpSpPr/>
          <p:nvPr/>
        </p:nvGrpSpPr>
        <p:grpSpPr>
          <a:xfrm>
            <a:off x="304800" y="2708287"/>
            <a:ext cx="2942707" cy="3538482"/>
            <a:chOff x="304800" y="2708288"/>
            <a:chExt cx="2942707" cy="3538482"/>
          </a:xfrm>
        </p:grpSpPr>
        <p:grpSp>
          <p:nvGrpSpPr>
            <p:cNvPr id="185" name="Google Shape;185;p20"/>
            <p:cNvGrpSpPr/>
            <p:nvPr/>
          </p:nvGrpSpPr>
          <p:grpSpPr>
            <a:xfrm>
              <a:off x="1985384" y="4984646"/>
              <a:ext cx="1262123" cy="1262123"/>
              <a:chOff x="2859873" y="853971"/>
              <a:chExt cx="1068600" cy="1068600"/>
            </a:xfrm>
          </p:grpSpPr>
          <p:sp>
            <p:nvSpPr>
              <p:cNvPr id="186" name="Google Shape;186;p20"/>
              <p:cNvSpPr/>
              <p:nvPr/>
            </p:nvSpPr>
            <p:spPr>
              <a:xfrm>
                <a:off x="2859873" y="853971"/>
                <a:ext cx="1068600" cy="1068600"/>
              </a:xfrm>
              <a:prstGeom prst="ellipse">
                <a:avLst/>
              </a:prstGeom>
              <a:solidFill>
                <a:srgbClr val="FFFF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7" name="Google Shape;187;p20"/>
              <p:cNvSpPr txBox="1"/>
              <p:nvPr/>
            </p:nvSpPr>
            <p:spPr>
              <a:xfrm>
                <a:off x="3012800" y="1022197"/>
                <a:ext cx="762600" cy="732300"/>
              </a:xfrm>
              <a:prstGeom prst="rect">
                <a:avLst/>
              </a:prstGeom>
              <a:solidFill>
                <a:srgbClr val="FFFF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pt-BR" sz="1200">
                    <a:solidFill>
                      <a:srgbClr val="1E305A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Process dependent attributes</a:t>
                </a:r>
                <a:endParaRPr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cxnSp>
          <p:nvCxnSpPr>
            <p:cNvPr id="188" name="Google Shape;188;p20"/>
            <p:cNvCxnSpPr>
              <a:stCxn id="189" idx="2"/>
              <a:endCxn id="186" idx="2"/>
            </p:cNvCxnSpPr>
            <p:nvPr/>
          </p:nvCxnSpPr>
          <p:spPr>
            <a:xfrm rot="-5400000" flipH="1">
              <a:off x="847200" y="4477475"/>
              <a:ext cx="1710900" cy="565500"/>
            </a:xfrm>
            <a:prstGeom prst="bentConnector2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9" name="Google Shape;189;p20"/>
            <p:cNvSpPr/>
            <p:nvPr/>
          </p:nvSpPr>
          <p:spPr>
            <a:xfrm>
              <a:off x="412050" y="3539675"/>
              <a:ext cx="2015700" cy="365100"/>
            </a:xfrm>
            <a:prstGeom prst="roundRect">
              <a:avLst>
                <a:gd name="adj" fmla="val 16667"/>
              </a:avLst>
            </a:prstGeom>
            <a:solidFill>
              <a:srgbClr val="FFFF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Geometry restrictions</a:t>
              </a:r>
              <a:endParaRPr sz="1200">
                <a:solidFill>
                  <a:srgbClr val="1E305A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412050" y="3071125"/>
              <a:ext cx="2015700" cy="365100"/>
            </a:xfrm>
            <a:prstGeom prst="roundRect">
              <a:avLst>
                <a:gd name="adj" fmla="val 16667"/>
              </a:avLst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Component properties</a:t>
              </a:r>
              <a:endParaRPr sz="1200">
                <a:solidFill>
                  <a:srgbClr val="1E305A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1" name="Google Shape;191;p20"/>
            <p:cNvSpPr txBox="1"/>
            <p:nvPr/>
          </p:nvSpPr>
          <p:spPr>
            <a:xfrm>
              <a:off x="304800" y="2708288"/>
              <a:ext cx="22302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(BOURELL; LEU; ROSEN, 2009)</a:t>
              </a:r>
              <a:endParaRPr sz="1000"/>
            </a:p>
          </p:txBody>
        </p:sp>
        <p:cxnSp>
          <p:nvCxnSpPr>
            <p:cNvPr id="192" name="Google Shape;192;p20"/>
            <p:cNvCxnSpPr>
              <a:stCxn id="190" idx="2"/>
              <a:endCxn id="189" idx="0"/>
            </p:cNvCxnSpPr>
            <p:nvPr/>
          </p:nvCxnSpPr>
          <p:spPr>
            <a:xfrm rot="-5400000" flipH="1">
              <a:off x="1368450" y="3487675"/>
              <a:ext cx="103500" cy="600"/>
            </a:xfrm>
            <a:prstGeom prst="bentConnector3">
              <a:avLst>
                <a:gd name="adj1" fmla="val 49976"/>
              </a:avLst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3" name="Google Shape;193;p20"/>
          <p:cNvGrpSpPr/>
          <p:nvPr/>
        </p:nvGrpSpPr>
        <p:grpSpPr>
          <a:xfrm>
            <a:off x="3699571" y="896475"/>
            <a:ext cx="4045954" cy="2467459"/>
            <a:chOff x="3699571" y="896475"/>
            <a:chExt cx="4045954" cy="2467459"/>
          </a:xfrm>
        </p:grpSpPr>
        <p:grpSp>
          <p:nvGrpSpPr>
            <p:cNvPr id="194" name="Google Shape;194;p20"/>
            <p:cNvGrpSpPr/>
            <p:nvPr/>
          </p:nvGrpSpPr>
          <p:grpSpPr>
            <a:xfrm>
              <a:off x="3699571" y="2101811"/>
              <a:ext cx="1262123" cy="1262123"/>
              <a:chOff x="2859873" y="853971"/>
              <a:chExt cx="1068600" cy="1068600"/>
            </a:xfrm>
          </p:grpSpPr>
          <p:sp>
            <p:nvSpPr>
              <p:cNvPr id="195" name="Google Shape;195;p20"/>
              <p:cNvSpPr/>
              <p:nvPr/>
            </p:nvSpPr>
            <p:spPr>
              <a:xfrm>
                <a:off x="2859873" y="853971"/>
                <a:ext cx="1068600" cy="1068600"/>
              </a:xfrm>
              <a:prstGeom prst="ellipse">
                <a:avLst/>
              </a:prstGeom>
              <a:solidFill>
                <a:srgbClr val="FFFF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6" name="Google Shape;196;p20"/>
              <p:cNvSpPr txBox="1"/>
              <p:nvPr/>
            </p:nvSpPr>
            <p:spPr>
              <a:xfrm>
                <a:off x="3012800" y="1022197"/>
                <a:ext cx="762600" cy="732300"/>
              </a:xfrm>
              <a:prstGeom prst="rect">
                <a:avLst/>
              </a:prstGeom>
              <a:solidFill>
                <a:srgbClr val="FFFFA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1E305A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Still expensive for metals</a:t>
                </a:r>
                <a:endParaRPr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97" name="Google Shape;197;p20"/>
            <p:cNvSpPr/>
            <p:nvPr/>
          </p:nvSpPr>
          <p:spPr>
            <a:xfrm>
              <a:off x="5600825" y="1684588"/>
              <a:ext cx="2144700" cy="365100"/>
            </a:xfrm>
            <a:prstGeom prst="roundRect">
              <a:avLst>
                <a:gd name="adj" fmla="val 16667"/>
              </a:avLst>
            </a:prstGeom>
            <a:solidFill>
              <a:srgbClr val="FFFF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Few technologies available</a:t>
              </a:r>
              <a:endParaRPr sz="1200">
                <a:solidFill>
                  <a:srgbClr val="1E305A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98" name="Google Shape;198;p20"/>
            <p:cNvCxnSpPr>
              <a:stCxn id="195" idx="0"/>
              <a:endCxn id="197" idx="1"/>
            </p:cNvCxnSpPr>
            <p:nvPr/>
          </p:nvCxnSpPr>
          <p:spPr>
            <a:xfrm rot="-5400000">
              <a:off x="4848433" y="1349411"/>
              <a:ext cx="234600" cy="1270200"/>
            </a:xfrm>
            <a:prstGeom prst="bentConnector2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9" name="Google Shape;199;p20"/>
            <p:cNvSpPr/>
            <p:nvPr/>
          </p:nvSpPr>
          <p:spPr>
            <a:xfrm>
              <a:off x="6956225" y="2189113"/>
              <a:ext cx="789300" cy="365100"/>
            </a:xfrm>
            <a:prstGeom prst="roundRect">
              <a:avLst>
                <a:gd name="adj" fmla="val 16667"/>
              </a:avLst>
            </a:prstGeom>
            <a:solidFill>
              <a:srgbClr val="FFFF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PBF</a:t>
              </a:r>
              <a:endParaRPr sz="1200">
                <a:solidFill>
                  <a:srgbClr val="1E305A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00" name="Google Shape;200;p20"/>
            <p:cNvCxnSpPr>
              <a:stCxn id="199" idx="1"/>
              <a:endCxn id="197" idx="2"/>
            </p:cNvCxnSpPr>
            <p:nvPr/>
          </p:nvCxnSpPr>
          <p:spPr>
            <a:xfrm rot="10800000">
              <a:off x="6673325" y="2049763"/>
              <a:ext cx="282900" cy="321900"/>
            </a:xfrm>
            <a:prstGeom prst="bentConnector2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0"/>
            <p:cNvCxnSpPr>
              <a:stCxn id="202" idx="1"/>
              <a:endCxn id="197" idx="2"/>
            </p:cNvCxnSpPr>
            <p:nvPr/>
          </p:nvCxnSpPr>
          <p:spPr>
            <a:xfrm rot="10800000">
              <a:off x="6673325" y="2049663"/>
              <a:ext cx="282900" cy="762300"/>
            </a:xfrm>
            <a:prstGeom prst="bentConnector2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" name="Google Shape;202;p20"/>
            <p:cNvSpPr/>
            <p:nvPr/>
          </p:nvSpPr>
          <p:spPr>
            <a:xfrm>
              <a:off x="6956225" y="2629413"/>
              <a:ext cx="789300" cy="365100"/>
            </a:xfrm>
            <a:prstGeom prst="roundRect">
              <a:avLst>
                <a:gd name="adj" fmla="val 16667"/>
              </a:avLst>
            </a:prstGeom>
            <a:solidFill>
              <a:srgbClr val="FFFF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DED</a:t>
              </a:r>
              <a:endParaRPr sz="1200">
                <a:solidFill>
                  <a:srgbClr val="1E305A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03" name="Google Shape;203;p20"/>
            <p:cNvCxnSpPr>
              <a:stCxn id="195" idx="0"/>
              <a:endCxn id="204" idx="1"/>
            </p:cNvCxnSpPr>
            <p:nvPr/>
          </p:nvCxnSpPr>
          <p:spPr>
            <a:xfrm rot="-5400000">
              <a:off x="4614883" y="1135361"/>
              <a:ext cx="682200" cy="1250700"/>
            </a:xfrm>
            <a:prstGeom prst="bentConnector2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4" name="Google Shape;204;p20"/>
            <p:cNvSpPr/>
            <p:nvPr/>
          </p:nvSpPr>
          <p:spPr>
            <a:xfrm>
              <a:off x="5581425" y="1237175"/>
              <a:ext cx="1939800" cy="365100"/>
            </a:xfrm>
            <a:prstGeom prst="roundRect">
              <a:avLst>
                <a:gd name="adj" fmla="val 16667"/>
              </a:avLst>
            </a:prstGeom>
            <a:solidFill>
              <a:srgbClr val="FFFF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1E305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Production cost will drop</a:t>
              </a:r>
              <a:endParaRPr sz="1200">
                <a:solidFill>
                  <a:srgbClr val="1E305A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20"/>
            <p:cNvSpPr txBox="1"/>
            <p:nvPr/>
          </p:nvSpPr>
          <p:spPr>
            <a:xfrm>
              <a:off x="5436225" y="896475"/>
              <a:ext cx="2230200" cy="3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(BOURELL; LEU; ROSEN, 2009)</a:t>
              </a:r>
              <a:endParaRPr sz="1000"/>
            </a:p>
          </p:txBody>
        </p:sp>
      </p:grpSp>
      <p:sp>
        <p:nvSpPr>
          <p:cNvPr id="206" name="Google Shape;206;p20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INTRODUCTION</a:t>
            </a:r>
            <a:endParaRPr sz="2000"/>
          </a:p>
        </p:txBody>
      </p:sp>
      <p:sp>
        <p:nvSpPr>
          <p:cNvPr id="212" name="Google Shape;212;p21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0" y="1359400"/>
            <a:ext cx="15501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Process analysis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14" name="Google Shape;214;p21"/>
          <p:cNvCxnSpPr>
            <a:stCxn id="215" idx="1"/>
          </p:cNvCxnSpPr>
          <p:nvPr/>
        </p:nvCxnSpPr>
        <p:spPr>
          <a:xfrm rot="10800000">
            <a:off x="424775" y="3906550"/>
            <a:ext cx="2583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6" name="Google Shape;216;p21"/>
          <p:cNvCxnSpPr>
            <a:endCxn id="215" idx="3"/>
          </p:cNvCxnSpPr>
          <p:nvPr/>
        </p:nvCxnSpPr>
        <p:spPr>
          <a:xfrm rot="10800000">
            <a:off x="5865875" y="3906550"/>
            <a:ext cx="2372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17" name="Google Shape;217;p21"/>
          <p:cNvSpPr txBox="1"/>
          <p:nvPr/>
        </p:nvSpPr>
        <p:spPr>
          <a:xfrm>
            <a:off x="2780975" y="2463750"/>
            <a:ext cx="33123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- Boundary conditions - Solution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6481550" y="4086050"/>
            <a:ext cx="13164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/>
          </a:p>
        </p:txBody>
      </p:sp>
      <p:sp>
        <p:nvSpPr>
          <p:cNvPr id="219" name="Google Shape;219;p21"/>
          <p:cNvSpPr/>
          <p:nvPr/>
        </p:nvSpPr>
        <p:spPr>
          <a:xfrm>
            <a:off x="544075" y="3361950"/>
            <a:ext cx="1977600" cy="3651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Material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544075" y="2912850"/>
            <a:ext cx="1977600" cy="3651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Processing parameters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Google Shape;221;p21"/>
          <p:cNvSpPr txBox="1"/>
          <p:nvPr/>
        </p:nvSpPr>
        <p:spPr>
          <a:xfrm>
            <a:off x="874675" y="4052600"/>
            <a:ext cx="13164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2000"/>
          </a:p>
        </p:txBody>
      </p:sp>
      <p:sp>
        <p:nvSpPr>
          <p:cNvPr id="222" name="Google Shape;222;p21"/>
          <p:cNvSpPr/>
          <p:nvPr/>
        </p:nvSpPr>
        <p:spPr>
          <a:xfrm>
            <a:off x="6582775" y="2463750"/>
            <a:ext cx="1113900" cy="3651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Geometry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6094500" y="3361950"/>
            <a:ext cx="2090400" cy="3651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Mechanical properties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8375" y="3101688"/>
            <a:ext cx="285750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/>
          <p:nvPr/>
        </p:nvSpPr>
        <p:spPr>
          <a:xfrm>
            <a:off x="6582825" y="2912850"/>
            <a:ext cx="1113900" cy="3651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Distortion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7696675" y="3277950"/>
            <a:ext cx="13164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2000"/>
          </a:p>
        </p:txBody>
      </p:sp>
      <p:sp>
        <p:nvSpPr>
          <p:cNvPr id="226" name="Google Shape;226;p21"/>
          <p:cNvSpPr txBox="1"/>
          <p:nvPr/>
        </p:nvSpPr>
        <p:spPr>
          <a:xfrm>
            <a:off x="3391925" y="4816275"/>
            <a:ext cx="20904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(Fraunhofer IPK, 2019)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https://www.linkedin.com/posts/max-biegler-051152123_additivemanufacturing-ded-industrialam-activity-6597026784695341056-nj2I</a:t>
            </a:r>
            <a:endParaRPr sz="1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INTRODUCTION</a:t>
            </a:r>
            <a:endParaRPr sz="2000"/>
          </a:p>
        </p:txBody>
      </p:sp>
      <p:sp>
        <p:nvSpPr>
          <p:cNvPr id="233" name="Google Shape;233;p22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234" name="Google Shape;234;p22"/>
          <p:cNvSpPr/>
          <p:nvPr/>
        </p:nvSpPr>
        <p:spPr>
          <a:xfrm>
            <a:off x="0" y="1359400"/>
            <a:ext cx="1645500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Structural analysis 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025" y="3059391"/>
            <a:ext cx="3765150" cy="16943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2"/>
          <p:cNvCxnSpPr>
            <a:stCxn id="235" idx="1"/>
          </p:cNvCxnSpPr>
          <p:nvPr/>
        </p:nvCxnSpPr>
        <p:spPr>
          <a:xfrm rot="10800000">
            <a:off x="424725" y="3906550"/>
            <a:ext cx="2493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7" name="Google Shape;237;p22"/>
          <p:cNvCxnSpPr>
            <a:endCxn id="235" idx="3"/>
          </p:cNvCxnSpPr>
          <p:nvPr/>
        </p:nvCxnSpPr>
        <p:spPr>
          <a:xfrm rot="10800000">
            <a:off x="6683175" y="3906550"/>
            <a:ext cx="1990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38" name="Google Shape;238;p22"/>
          <p:cNvSpPr txBox="1"/>
          <p:nvPr/>
        </p:nvSpPr>
        <p:spPr>
          <a:xfrm>
            <a:off x="3169250" y="2463750"/>
            <a:ext cx="33123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- Boundary conditions - Solution</a:t>
            </a:r>
            <a:endParaRPr/>
          </a:p>
        </p:txBody>
      </p:sp>
      <p:sp>
        <p:nvSpPr>
          <p:cNvPr id="239" name="Google Shape;239;p22"/>
          <p:cNvSpPr txBox="1"/>
          <p:nvPr/>
        </p:nvSpPr>
        <p:spPr>
          <a:xfrm>
            <a:off x="6911375" y="4086050"/>
            <a:ext cx="13164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000"/>
          </a:p>
        </p:txBody>
      </p:sp>
      <p:sp>
        <p:nvSpPr>
          <p:cNvPr id="240" name="Google Shape;240;p22"/>
          <p:cNvSpPr/>
          <p:nvPr/>
        </p:nvSpPr>
        <p:spPr>
          <a:xfrm>
            <a:off x="544075" y="3361950"/>
            <a:ext cx="1977600" cy="3651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Geometry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544075" y="2912850"/>
            <a:ext cx="1977600" cy="3651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Mechanical properties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874675" y="4052600"/>
            <a:ext cx="13164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endParaRPr sz="2000"/>
          </a:p>
        </p:txBody>
      </p:sp>
      <p:sp>
        <p:nvSpPr>
          <p:cNvPr id="243" name="Google Shape;243;p22"/>
          <p:cNvSpPr/>
          <p:nvPr/>
        </p:nvSpPr>
        <p:spPr>
          <a:xfrm>
            <a:off x="6911375" y="2463750"/>
            <a:ext cx="1316400" cy="3651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Stress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6911375" y="2912850"/>
            <a:ext cx="1316400" cy="3651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Strain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5" name="Google Shape;245;p22"/>
          <p:cNvSpPr/>
          <p:nvPr/>
        </p:nvSpPr>
        <p:spPr>
          <a:xfrm>
            <a:off x="6911375" y="3361950"/>
            <a:ext cx="1316400" cy="3651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Deformation</a:t>
            </a: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6" name="Google Shape;246;p22"/>
          <p:cNvSpPr txBox="1"/>
          <p:nvPr/>
        </p:nvSpPr>
        <p:spPr>
          <a:xfrm>
            <a:off x="2918025" y="4867450"/>
            <a:ext cx="42606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D9D9D9"/>
                </a:solidFill>
              </a:rPr>
              <a:t>Source: </a:t>
            </a:r>
            <a:endParaRPr sz="10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D9D9D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D9D9D9"/>
                </a:solidFill>
              </a:rPr>
              <a:t>https://gfycat.com/plainanguishedhyracotherium</a:t>
            </a:r>
            <a:endParaRPr sz="1000">
              <a:solidFill>
                <a:srgbClr val="D9D9D9"/>
              </a:solidFill>
            </a:endParaRPr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>
            <a:spLocks noGrp="1"/>
          </p:cNvSpPr>
          <p:nvPr>
            <p:ph type="title"/>
          </p:nvPr>
        </p:nvSpPr>
        <p:spPr>
          <a:xfrm>
            <a:off x="2105723" y="486304"/>
            <a:ext cx="2864400" cy="60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INTRODUCTION</a:t>
            </a:r>
            <a:endParaRPr sz="2000"/>
          </a:p>
        </p:txBody>
      </p:sp>
      <p:sp>
        <p:nvSpPr>
          <p:cNvPr id="253" name="Google Shape;253;p23"/>
          <p:cNvSpPr txBox="1">
            <a:spLocks noGrp="1"/>
          </p:cNvSpPr>
          <p:nvPr>
            <p:ph type="sldNum" idx="12"/>
          </p:nvPr>
        </p:nvSpPr>
        <p:spPr>
          <a:xfrm>
            <a:off x="628650" y="6356358"/>
            <a:ext cx="74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-1" y="1359400"/>
            <a:ext cx="3480047" cy="32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Structural properties and design phase </a:t>
            </a:r>
            <a:endParaRPr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50" y="2086800"/>
            <a:ext cx="8294302" cy="32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/>
        </p:nvSpPr>
        <p:spPr>
          <a:xfrm>
            <a:off x="468300" y="5541300"/>
            <a:ext cx="10617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(ASHBY, 2011)</a:t>
            </a:r>
            <a:endParaRPr sz="1000"/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4294967295"/>
          </p:nvPr>
        </p:nvSpPr>
        <p:spPr>
          <a:xfrm>
            <a:off x="0" y="-46575"/>
            <a:ext cx="20565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815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CCCCCC"/>
                </a:solidFill>
              </a:rPr>
              <a:t>Calil Amaral,  08/11/2019 </a:t>
            </a:r>
            <a:endParaRPr sz="12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MP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3336</Words>
  <Application>Microsoft Office PowerPoint</Application>
  <PresentationFormat>On-screen Show (4:3)</PresentationFormat>
  <Paragraphs>501</Paragraphs>
  <Slides>52</Slides>
  <Notes>52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Calibri</vt:lpstr>
      <vt:lpstr>Roboto Thin</vt:lpstr>
      <vt:lpstr>Quattrocento Sans</vt:lpstr>
      <vt:lpstr>Roboto Medium</vt:lpstr>
      <vt:lpstr>Arial</vt:lpstr>
      <vt:lpstr>Times New Roman</vt:lpstr>
      <vt:lpstr>Roboto</vt:lpstr>
      <vt:lpstr>LMP</vt:lpstr>
      <vt:lpstr>Mechanical Properties of Metallic Components Additively Manufactured by Directed Energy Deposition Laser with Powder as Feedstock Material</vt:lpstr>
      <vt:lpstr>AGENDA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AGENDA</vt:lpstr>
      <vt:lpstr>LITERATURE REVIEW</vt:lpstr>
      <vt:lpstr>LITERATURE REVIEW</vt:lpstr>
      <vt:lpstr>LITERATURE REVIEW</vt:lpstr>
      <vt:lpstr>LITERATURE REVIEW</vt:lpstr>
      <vt:lpstr>INTRODUCTION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LITERATURE REVIEW</vt:lpstr>
      <vt:lpstr>AGENDA</vt:lpstr>
      <vt:lpstr>MATERIALS AND METHODS</vt:lpstr>
      <vt:lpstr>MATERIALS AND METHODS</vt:lpstr>
      <vt:lpstr>MATERIALS AND METHODS</vt:lpstr>
      <vt:lpstr>MATERIALS AND METHODS</vt:lpstr>
      <vt:lpstr>MATERIALS AND METHODS</vt:lpstr>
      <vt:lpstr>AGENDA</vt:lpstr>
      <vt:lpstr>SCHEDULE</vt:lpstr>
      <vt:lpstr>AGENDA</vt:lpstr>
      <vt:lpstr>REFERENCES</vt:lpstr>
      <vt:lpstr>REFERENCES</vt:lpstr>
      <vt:lpstr>REFERENCES</vt:lpstr>
      <vt:lpstr>ACKNOWLEDGMENTS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Mechanical Properties of Metallic Components Additively Manufactured by Directed Energy Deposition Laser with Powder as Feedstock Material</dc:title>
  <cp:lastModifiedBy>Calil Amaral</cp:lastModifiedBy>
  <cp:revision>1</cp:revision>
  <dcterms:modified xsi:type="dcterms:W3CDTF">2019-11-08T03:56:18Z</dcterms:modified>
</cp:coreProperties>
</file>